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Lst>
  <p:notesMasterIdLst>
    <p:notesMasterId r:id="rId15"/>
  </p:notesMasterIdLst>
  <p:sldIdLst>
    <p:sldId id="262" r:id="rId3"/>
    <p:sldId id="319" r:id="rId4"/>
    <p:sldId id="322" r:id="rId5"/>
    <p:sldId id="320" r:id="rId6"/>
    <p:sldId id="318" r:id="rId7"/>
    <p:sldId id="317" r:id="rId8"/>
    <p:sldId id="325" r:id="rId9"/>
    <p:sldId id="323" r:id="rId10"/>
    <p:sldId id="327" r:id="rId11"/>
    <p:sldId id="326" r:id="rId12"/>
    <p:sldId id="324" r:id="rId13"/>
    <p:sldId id="32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9" autoAdjust="0"/>
    <p:restoredTop sz="94660"/>
  </p:normalViewPr>
  <p:slideViewPr>
    <p:cSldViewPr snapToGrid="0">
      <p:cViewPr varScale="1">
        <p:scale>
          <a:sx n="116" d="100"/>
          <a:sy n="116" d="100"/>
        </p:scale>
        <p:origin x="82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6D586-C282-41C5-B902-173D2A99CE80}" type="datetimeFigureOut">
              <a:rPr lang="nl-NL" smtClean="0"/>
              <a:t>3-5-2021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AC6C1-5AB0-4CFC-94AA-6308C702E28A}" type="slidenum">
              <a:rPr lang="nl-NL" smtClean="0"/>
              <a:t>‹#›</a:t>
            </a:fld>
            <a:endParaRPr lang="nl-NL"/>
          </a:p>
        </p:txBody>
      </p:sp>
    </p:spTree>
    <p:extLst>
      <p:ext uri="{BB962C8B-B14F-4D97-AF65-F5344CB8AC3E}">
        <p14:creationId xmlns:p14="http://schemas.microsoft.com/office/powerpoint/2010/main" val="409234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4757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324845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64841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144589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en-US"/>
              <a:t>Riga, 26th November 2019</a:t>
            </a:r>
            <a:endParaRPr lang="nl-NL" dirty="0"/>
          </a:p>
        </p:txBody>
      </p:sp>
      <p:sp>
        <p:nvSpPr>
          <p:cNvPr id="6" name="Tijdelijke aanduiding voor voettekst 5"/>
          <p:cNvSpPr>
            <a:spLocks noGrp="1"/>
          </p:cNvSpPr>
          <p:nvPr>
            <p:ph type="ftr" sz="quarter" idx="11"/>
          </p:nvPr>
        </p:nvSpPr>
        <p:spPr/>
        <p:txBody>
          <a:bodyPr/>
          <a:lstStyle/>
          <a:p>
            <a:r>
              <a:rPr lang="nl-NL"/>
              <a:t>Via Invoegen | Koptekst en voettekst kunt u de tekst wijzigen</a:t>
            </a:r>
            <a:endParaRPr lang="nl-NL" dirty="0"/>
          </a:p>
        </p:txBody>
      </p:sp>
      <p:sp>
        <p:nvSpPr>
          <p:cNvPr id="7" name="Tijdelijke aanduiding voor dianummer 6"/>
          <p:cNvSpPr>
            <a:spLocks noGrp="1"/>
          </p:cNvSpPr>
          <p:nvPr>
            <p:ph type="sldNum" sz="quarter" idx="12"/>
          </p:nvPr>
        </p:nvSpPr>
        <p:spPr/>
        <p:txBody>
          <a:bodyPr/>
          <a:lstStyle/>
          <a:p>
            <a:r>
              <a:rPr lang="nl-NL"/>
              <a:t>| </a:t>
            </a:r>
            <a:fld id="{5A73F218-DCB0-4894-9B51-05C25669D534}" type="slidenum">
              <a:rPr lang="nl-NL" smtClean="0"/>
              <a:pPr/>
              <a:t>‹#›</a:t>
            </a:fld>
            <a:endParaRPr lang="nl-NL" dirty="0"/>
          </a:p>
        </p:txBody>
      </p:sp>
    </p:spTree>
    <p:extLst>
      <p:ext uri="{BB962C8B-B14F-4D97-AF65-F5344CB8AC3E}">
        <p14:creationId xmlns:p14="http://schemas.microsoft.com/office/powerpoint/2010/main" val="2635992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en-US"/>
              <a:t>Riga, 26th November 2019</a:t>
            </a:r>
            <a:endParaRPr lang="nl-NL" dirty="0"/>
          </a:p>
        </p:txBody>
      </p:sp>
      <p:sp>
        <p:nvSpPr>
          <p:cNvPr id="5" name="Tijdelijke aanduiding voor voettekst 4"/>
          <p:cNvSpPr>
            <a:spLocks noGrp="1"/>
          </p:cNvSpPr>
          <p:nvPr>
            <p:ph type="ftr" sz="quarter" idx="11"/>
          </p:nvPr>
        </p:nvSpPr>
        <p:spPr/>
        <p:txBody>
          <a:bodyPr/>
          <a:lstStyle/>
          <a:p>
            <a:r>
              <a:rPr lang="nl-NL"/>
              <a:t>Via Invoegen | Koptekst en voettekst kunt u de tekst wijzigen</a:t>
            </a:r>
            <a:endParaRPr lang="nl-NL" dirty="0"/>
          </a:p>
        </p:txBody>
      </p:sp>
      <p:sp>
        <p:nvSpPr>
          <p:cNvPr id="6" name="Tijdelijke aanduiding voor dianummer 5"/>
          <p:cNvSpPr>
            <a:spLocks noGrp="1"/>
          </p:cNvSpPr>
          <p:nvPr>
            <p:ph type="sldNum" sz="quarter" idx="12"/>
          </p:nvPr>
        </p:nvSpPr>
        <p:spPr/>
        <p:txBody>
          <a:bodyPr/>
          <a:lstStyle/>
          <a:p>
            <a:r>
              <a:rPr lang="nl-NL"/>
              <a:t>| </a:t>
            </a:r>
            <a:fld id="{5A73F218-DCB0-4894-9B51-05C25669D534}" type="slidenum">
              <a:rPr lang="nl-NL" smtClean="0"/>
              <a:pPr/>
              <a:t>‹#›</a:t>
            </a:fld>
            <a:endParaRPr lang="nl-NL" dirty="0"/>
          </a:p>
        </p:txBody>
      </p:sp>
    </p:spTree>
    <p:extLst>
      <p:ext uri="{BB962C8B-B14F-4D97-AF65-F5344CB8AC3E}">
        <p14:creationId xmlns:p14="http://schemas.microsoft.com/office/powerpoint/2010/main" val="188981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66547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5805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59BD4E4-EB9E-433B-8FBD-0A0587229CA3}"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41159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59BD4E4-EB9E-433B-8FBD-0A0587229CA3}" type="datetimeFigureOut">
              <a:rPr lang="nl-NL" smtClean="0"/>
              <a:t>3-5-2021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93402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59BD4E4-EB9E-433B-8FBD-0A0587229CA3}" type="datetimeFigureOut">
              <a:rPr lang="nl-NL" smtClean="0"/>
              <a:t>3-5-2021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98422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9BD4E4-EB9E-433B-8FBD-0A0587229CA3}" type="datetimeFigureOut">
              <a:rPr lang="nl-NL" smtClean="0"/>
              <a:t>3-5-2021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9392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9BD4E4-EB9E-433B-8FBD-0A0587229CA3}"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1591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59BD4E4-EB9E-433B-8FBD-0A0587229CA3}" type="datetimeFigureOut">
              <a:rPr lang="nl-NL" smtClean="0"/>
              <a:t>3-5-2021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1E36AE-DEB8-4229-8011-1C9E2643A901}" type="slidenum">
              <a:rPr lang="nl-NL" smtClean="0"/>
              <a:t>‹#›</a:t>
            </a:fld>
            <a:endParaRPr lang="nl-NL"/>
          </a:p>
        </p:txBody>
      </p:sp>
    </p:spTree>
    <p:extLst>
      <p:ext uri="{BB962C8B-B14F-4D97-AF65-F5344CB8AC3E}">
        <p14:creationId xmlns:p14="http://schemas.microsoft.com/office/powerpoint/2010/main" val="271363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BD4E4-EB9E-433B-8FBD-0A0587229CA3}" type="datetimeFigureOut">
              <a:rPr lang="nl-NL" smtClean="0"/>
              <a:t>3-5-2021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36AE-DEB8-4229-8011-1C9E2643A901}" type="slidenum">
              <a:rPr lang="nl-NL" smtClean="0"/>
              <a:t>‹#›</a:t>
            </a:fld>
            <a:endParaRPr lang="nl-NL"/>
          </a:p>
        </p:txBody>
      </p:sp>
    </p:spTree>
    <p:extLst>
      <p:ext uri="{BB962C8B-B14F-4D97-AF65-F5344CB8AC3E}">
        <p14:creationId xmlns:p14="http://schemas.microsoft.com/office/powerpoint/2010/main" val="27687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Riga, 26th November 2019</a:t>
            </a:r>
            <a:endParaRPr lang="nl-NL"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Via Invoegen | Koptekst en voettekst kunt u de tekst wijzigen</a:t>
            </a:r>
            <a:endParaRPr lang="nl-NL" dirty="0"/>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nl-NL"/>
              <a:t>| </a:t>
            </a:r>
            <a:fld id="{5A73F218-DCB0-4894-9B51-05C25669D534}" type="slidenum">
              <a:rPr lang="nl-NL" smtClean="0"/>
              <a:pPr/>
              <a:t>‹#›</a:t>
            </a:fld>
            <a:endParaRPr lang="nl-NL" dirty="0"/>
          </a:p>
        </p:txBody>
      </p:sp>
    </p:spTree>
    <p:extLst>
      <p:ext uri="{BB962C8B-B14F-4D97-AF65-F5344CB8AC3E}">
        <p14:creationId xmlns:p14="http://schemas.microsoft.com/office/powerpoint/2010/main" val="2275874338"/>
      </p:ext>
    </p:extLst>
  </p:cSld>
  <p:clrMap bg1="lt1" tx1="dk1" bg2="lt2" tx2="dk2" accent1="accent1" accent2="accent2" accent3="accent3" accent4="accent4" accent5="accent5" accent6="accent6" hlink="hlink" folHlink="folHlink"/>
  <p:sldLayoutIdLst>
    <p:sldLayoutId id="2147483741" r:id="rId1"/>
    <p:sldLayoutId id="2147483739"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rebekah.polding@gmail.com" TargetMode="External"/><Relationship Id="rId2" Type="http://schemas.openxmlformats.org/officeDocument/2006/relationships/hyperlink" Target="mailto:c.ozcelik@Amsterdam.nl" TargetMode="Externa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 xmlns:a16="http://schemas.microsoft.com/office/drawing/2014/main" id="{57105C76-E8BB-4172-8273-60994BF22383}"/>
              </a:ext>
            </a:extLst>
          </p:cNvPr>
          <p:cNvPicPr>
            <a:picLocks noChangeAspect="1"/>
          </p:cNvPicPr>
          <p:nvPr/>
        </p:nvPicPr>
        <p:blipFill>
          <a:blip r:embed="rId3"/>
          <a:stretch>
            <a:fillRect/>
          </a:stretch>
        </p:blipFill>
        <p:spPr>
          <a:xfrm>
            <a:off x="1524000" y="1412777"/>
            <a:ext cx="9144000" cy="4349163"/>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0"/>
            <a:ext cx="4421385" cy="1656184"/>
          </a:xfrm>
          <a:prstGeom prst="rect">
            <a:avLst/>
          </a:prstGeom>
        </p:spPr>
      </p:pic>
      <p:sp>
        <p:nvSpPr>
          <p:cNvPr id="2" name="TextBox 1">
            <a:extLst>
              <a:ext uri="{FF2B5EF4-FFF2-40B4-BE49-F238E27FC236}">
                <a16:creationId xmlns="" xmlns:a16="http://schemas.microsoft.com/office/drawing/2014/main" id="{F2E8F905-FDCA-41B6-952C-8EE7C8168280}"/>
              </a:ext>
            </a:extLst>
          </p:cNvPr>
          <p:cNvSpPr txBox="1"/>
          <p:nvPr/>
        </p:nvSpPr>
        <p:spPr>
          <a:xfrm>
            <a:off x="2301824" y="5301209"/>
            <a:ext cx="7588353" cy="954107"/>
          </a:xfrm>
          <a:prstGeom prst="rect">
            <a:avLst/>
          </a:prstGeom>
          <a:noFill/>
        </p:spPr>
        <p:txBody>
          <a:bodyPr wrap="square" rtlCol="0">
            <a:spAutoFit/>
          </a:bodyPr>
          <a:lstStyle/>
          <a:p>
            <a:pPr algn="ctr"/>
            <a:r>
              <a:rPr lang="en-GB" sz="2800" b="1" dirty="0">
                <a:latin typeface="Corbel" panose="020B0503020204020204" pitchFamily="34" charset="0"/>
              </a:rPr>
              <a:t>Lisbon Transnational Meeting</a:t>
            </a:r>
          </a:p>
          <a:p>
            <a:pPr algn="ctr"/>
            <a:r>
              <a:rPr lang="en-GB" sz="2800" b="1" dirty="0">
                <a:latin typeface="Corbel" panose="020B0503020204020204" pitchFamily="34" charset="0"/>
              </a:rPr>
              <a:t>March 2021</a:t>
            </a:r>
          </a:p>
        </p:txBody>
      </p:sp>
    </p:spTree>
    <p:extLst>
      <p:ext uri="{BB962C8B-B14F-4D97-AF65-F5344CB8AC3E}">
        <p14:creationId xmlns:p14="http://schemas.microsoft.com/office/powerpoint/2010/main" val="420624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5E6CFF1-2F42-4E10-9A97-F116F46F53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ssio - Lisbon's Town Square">
            <a:extLst>
              <a:ext uri="{FF2B5EF4-FFF2-40B4-BE49-F238E27FC236}">
                <a16:creationId xmlns="" xmlns:a16="http://schemas.microsoft.com/office/drawing/2014/main" id="{7F4634A5-4793-4442-8135-E23CD5DF5F1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245" b="416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72AABB66-7C3B-473B-811A-515D09CCAE26}"/>
              </a:ext>
            </a:extLst>
          </p:cNvPr>
          <p:cNvSpPr>
            <a:spLocks noGrp="1"/>
          </p:cNvSpPr>
          <p:nvPr>
            <p:ph type="title"/>
          </p:nvPr>
        </p:nvSpPr>
        <p:spPr>
          <a:xfrm>
            <a:off x="838201" y="1065862"/>
            <a:ext cx="3313164" cy="4726276"/>
          </a:xfrm>
        </p:spPr>
        <p:txBody>
          <a:bodyPr>
            <a:normAutofit/>
          </a:bodyPr>
          <a:lstStyle/>
          <a:p>
            <a:pPr algn="r"/>
            <a:r>
              <a:rPr lang="en-GB" sz="4000" b="1" dirty="0">
                <a:solidFill>
                  <a:srgbClr val="FFFFFF"/>
                </a:solidFill>
              </a:rPr>
              <a:t>Case study: </a:t>
            </a:r>
            <a:r>
              <a:rPr lang="en-GB" sz="4000" b="1" dirty="0" err="1">
                <a:solidFill>
                  <a:srgbClr val="FFFFFF"/>
                </a:solidFill>
              </a:rPr>
              <a:t>Rossio</a:t>
            </a:r>
            <a:r>
              <a:rPr lang="en-GB" sz="4000" b="1" dirty="0">
                <a:solidFill>
                  <a:srgbClr val="FFFFFF"/>
                </a:solidFill>
              </a:rPr>
              <a:t> de Palma Square</a:t>
            </a:r>
          </a:p>
        </p:txBody>
      </p:sp>
      <p:cxnSp>
        <p:nvCxnSpPr>
          <p:cNvPr id="73" name="Straight Connector 72">
            <a:extLst>
              <a:ext uri="{FF2B5EF4-FFF2-40B4-BE49-F238E27FC236}">
                <a16:creationId xmlns="" xmlns:a16="http://schemas.microsoft.com/office/drawing/2014/main" id="{67182200-4859-4C8D-BCBB-55B245C28B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20A5FE0-0EDA-4E7E-83B9-1B4C1378E668}"/>
              </a:ext>
            </a:extLst>
          </p:cNvPr>
          <p:cNvSpPr>
            <a:spLocks noGrp="1"/>
          </p:cNvSpPr>
          <p:nvPr>
            <p:ph idx="1"/>
          </p:nvPr>
        </p:nvSpPr>
        <p:spPr>
          <a:xfrm>
            <a:off x="5155379" y="1065862"/>
            <a:ext cx="6690254" cy="5528902"/>
          </a:xfrm>
        </p:spPr>
        <p:txBody>
          <a:bodyPr anchor="ctr">
            <a:normAutofit lnSpcReduction="10000"/>
          </a:bodyPr>
          <a:lstStyle/>
          <a:p>
            <a:pPr marL="0" indent="0">
              <a:buNone/>
            </a:pPr>
            <a:r>
              <a:rPr lang="en-GB" sz="1200" b="1" dirty="0" err="1">
                <a:solidFill>
                  <a:srgbClr val="FFFFFF"/>
                </a:solidFill>
              </a:rPr>
              <a:t>Rossio</a:t>
            </a:r>
            <a:r>
              <a:rPr lang="en-GB" sz="1200" b="1" dirty="0">
                <a:solidFill>
                  <a:srgbClr val="FFFFFF"/>
                </a:solidFill>
              </a:rPr>
              <a:t> de Palma Square </a:t>
            </a:r>
            <a:endParaRPr lang="en-GB" sz="1200" dirty="0">
              <a:solidFill>
                <a:srgbClr val="FFFFFF"/>
              </a:solidFill>
            </a:endParaRPr>
          </a:p>
          <a:p>
            <a:pPr marL="0" indent="0">
              <a:buNone/>
            </a:pPr>
            <a:r>
              <a:rPr lang="en-GB" sz="1200" dirty="0">
                <a:solidFill>
                  <a:srgbClr val="FFFFFF"/>
                </a:solidFill>
              </a:rPr>
              <a:t>Set in a popular neighbourhood where a village-style square and its surrounding houses are framed by high, modern buildings, the urban renewal plan - “A square in each neighbourhood” – drew away the local inhabitants.  </a:t>
            </a:r>
          </a:p>
          <a:p>
            <a:pPr marL="0" indent="0">
              <a:buNone/>
            </a:pPr>
            <a:r>
              <a:rPr lang="en-GB" sz="1200" dirty="0">
                <a:solidFill>
                  <a:srgbClr val="FFFFFF"/>
                </a:solidFill>
              </a:rPr>
              <a:t>Framed as a pilot measure of Agenda 21 for Culture, our idea was to add a cultural dimension to the original rehabilitation plan of the square provoking the </a:t>
            </a:r>
            <a:r>
              <a:rPr lang="en-GB" sz="1200" dirty="0" err="1">
                <a:solidFill>
                  <a:srgbClr val="FFFFFF"/>
                </a:solidFill>
              </a:rPr>
              <a:t>reappropriation</a:t>
            </a:r>
            <a:r>
              <a:rPr lang="en-GB" sz="1200" dirty="0">
                <a:solidFill>
                  <a:srgbClr val="FFFFFF"/>
                </a:solidFill>
              </a:rPr>
              <a:t> of this public space, through artistic interventions, participatory projects and events focused on the shared memories and living experiences of its inhabitants.    </a:t>
            </a:r>
          </a:p>
          <a:p>
            <a:pPr marL="0" indent="0">
              <a:buNone/>
            </a:pPr>
            <a:r>
              <a:rPr lang="en-GB" sz="1200" dirty="0">
                <a:solidFill>
                  <a:srgbClr val="FFFFFF"/>
                </a:solidFill>
              </a:rPr>
              <a:t>For a one year, a series of meetings with the inhabitants revolved around the question: ‘What do we want to do with our square?’. A member of our team would stand in the Square every Friday morning for several months and wait for the inhabitants to bring her their souvenirs - stories, photos, objects and other memories of the neighbourhood.    </a:t>
            </a:r>
          </a:p>
          <a:p>
            <a:pPr marL="0" indent="0">
              <a:buNone/>
            </a:pPr>
            <a:r>
              <a:rPr lang="en-GB" sz="1200" dirty="0">
                <a:solidFill>
                  <a:srgbClr val="FFFFFF"/>
                </a:solidFill>
              </a:rPr>
              <a:t> </a:t>
            </a:r>
          </a:p>
          <a:p>
            <a:pPr marL="0" indent="0">
              <a:buNone/>
            </a:pPr>
            <a:r>
              <a:rPr lang="en-GB" sz="1200" b="1" dirty="0">
                <a:solidFill>
                  <a:srgbClr val="FFFFFF"/>
                </a:solidFill>
              </a:rPr>
              <a:t>Speakers: Alexandra Sabino and Collective Warehouse</a:t>
            </a:r>
            <a:r>
              <a:rPr lang="en-GB" sz="1200" dirty="0">
                <a:solidFill>
                  <a:srgbClr val="FFFFFF"/>
                </a:solidFill>
              </a:rPr>
              <a:t> </a:t>
            </a:r>
          </a:p>
          <a:p>
            <a:pPr marL="0" indent="0">
              <a:buNone/>
            </a:pPr>
            <a:r>
              <a:rPr lang="en-GB" sz="1200" b="1" dirty="0">
                <a:solidFill>
                  <a:srgbClr val="FFFFFF"/>
                </a:solidFill>
              </a:rPr>
              <a:t>Alexandra Sabino</a:t>
            </a:r>
            <a:r>
              <a:rPr lang="en-GB" sz="1200" dirty="0">
                <a:solidFill>
                  <a:srgbClr val="FFFFFF"/>
                </a:solidFill>
              </a:rPr>
              <a:t> studied international relations and began her activity in cultural production in the University Theatre of Minho in 1998. She worked in Porto 2001 - European Capital of Culture for the Community involvement area. In 2002, worked in the contemporary dance platform “</a:t>
            </a:r>
            <a:r>
              <a:rPr lang="en-GB" sz="1200" dirty="0" err="1">
                <a:solidFill>
                  <a:srgbClr val="FFFFFF"/>
                </a:solidFill>
              </a:rPr>
              <a:t>Mudanças</a:t>
            </a:r>
            <a:r>
              <a:rPr lang="en-GB" sz="1200" dirty="0">
                <a:solidFill>
                  <a:srgbClr val="FFFFFF"/>
                </a:solidFill>
              </a:rPr>
              <a:t>” and in the same year starts working with Teatro </a:t>
            </a:r>
            <a:r>
              <a:rPr lang="en-GB" sz="1200" dirty="0" err="1">
                <a:solidFill>
                  <a:srgbClr val="FFFFFF"/>
                </a:solidFill>
              </a:rPr>
              <a:t>Bruto</a:t>
            </a:r>
            <a:r>
              <a:rPr lang="en-GB" sz="1200" dirty="0">
                <a:solidFill>
                  <a:srgbClr val="FFFFFF"/>
                </a:solidFill>
              </a:rPr>
              <a:t>, a </a:t>
            </a:r>
            <a:r>
              <a:rPr lang="en-GB" sz="1200" dirty="0" err="1">
                <a:solidFill>
                  <a:srgbClr val="FFFFFF"/>
                </a:solidFill>
              </a:rPr>
              <a:t>theater</a:t>
            </a:r>
            <a:r>
              <a:rPr lang="en-GB" sz="1200" dirty="0">
                <a:solidFill>
                  <a:srgbClr val="FFFFFF"/>
                </a:solidFill>
              </a:rPr>
              <a:t> company from Porto. In 2006, she begins her duties at the Madeira Classical Orchestra as assistant to the Artistic Director. She was production director at the contemporary dance Company Clara </a:t>
            </a:r>
            <a:r>
              <a:rPr lang="en-GB" sz="1200" dirty="0" err="1">
                <a:solidFill>
                  <a:srgbClr val="FFFFFF"/>
                </a:solidFill>
              </a:rPr>
              <a:t>Andermatt</a:t>
            </a:r>
            <a:r>
              <a:rPr lang="en-GB" sz="1200" dirty="0">
                <a:solidFill>
                  <a:srgbClr val="FFFFFF"/>
                </a:solidFill>
              </a:rPr>
              <a:t> (2007-2015). Currently she is advisor to the Deputy Mayor for Culture of Lisbon's City Council.   </a:t>
            </a:r>
          </a:p>
          <a:p>
            <a:pPr marL="0" indent="0">
              <a:buNone/>
            </a:pPr>
            <a:r>
              <a:rPr lang="en-GB" sz="1200" dirty="0">
                <a:solidFill>
                  <a:srgbClr val="FFFFFF"/>
                </a:solidFill>
              </a:rPr>
              <a:t> </a:t>
            </a:r>
          </a:p>
          <a:p>
            <a:pPr marL="0" indent="0">
              <a:buNone/>
            </a:pPr>
            <a:r>
              <a:rPr lang="en-GB" sz="1200" b="1" dirty="0" err="1">
                <a:solidFill>
                  <a:srgbClr val="FFFFFF"/>
                </a:solidFill>
              </a:rPr>
              <a:t>Colectivo</a:t>
            </a:r>
            <a:r>
              <a:rPr lang="en-GB" sz="1200" b="1" dirty="0">
                <a:solidFill>
                  <a:srgbClr val="FFFFFF"/>
                </a:solidFill>
              </a:rPr>
              <a:t> Warehouse</a:t>
            </a:r>
            <a:r>
              <a:rPr lang="en-GB" sz="1200" dirty="0">
                <a:solidFill>
                  <a:srgbClr val="FFFFFF"/>
                </a:solidFill>
              </a:rPr>
              <a:t> is a Lisbon based collective working across architecture, product design and art. Since 2013, Warehouse has been working on different scales around Europe, deeply involved on cultural and social projects. Combining multi-disciplinary tools from architecture, urbanism, sociology, carpentry and design, it has been developing its own methodologies based on participation, engagement and co-creation, that have been producing successful projects in Portugal and abroad. Ruben Teodoro, co-founder of the collective, will be sharing the process, methodologies and outcomes behind “Portal de Palma” participative artistic intervention, held in 2019 in Palma </a:t>
            </a:r>
            <a:r>
              <a:rPr lang="en-GB" sz="1200" dirty="0" err="1">
                <a:solidFill>
                  <a:srgbClr val="FFFFFF"/>
                </a:solidFill>
              </a:rPr>
              <a:t>neighborhood</a:t>
            </a:r>
            <a:r>
              <a:rPr lang="en-GB" sz="1200" dirty="0">
                <a:solidFill>
                  <a:srgbClr val="FFFFFF"/>
                </a:solidFill>
              </a:rPr>
              <a:t>, Lisbon.</a:t>
            </a:r>
          </a:p>
        </p:txBody>
      </p:sp>
    </p:spTree>
    <p:extLst>
      <p:ext uri="{BB962C8B-B14F-4D97-AF65-F5344CB8AC3E}">
        <p14:creationId xmlns:p14="http://schemas.microsoft.com/office/powerpoint/2010/main" val="17808788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0D9EF-5D75-401F-B955-66B6B7967FC6}"/>
              </a:ext>
            </a:extLst>
          </p:cNvPr>
          <p:cNvSpPr>
            <a:spLocks noGrp="1"/>
          </p:cNvSpPr>
          <p:nvPr>
            <p:ph type="title"/>
          </p:nvPr>
        </p:nvSpPr>
        <p:spPr>
          <a:xfrm>
            <a:off x="6940295" y="1396289"/>
            <a:ext cx="4668257" cy="1325563"/>
          </a:xfrm>
        </p:spPr>
        <p:txBody>
          <a:bodyPr vert="horz" lIns="91440" tIns="45720" rIns="91440" bIns="45720" rtlCol="0" anchor="ctr">
            <a:normAutofit fontScale="90000"/>
          </a:bodyPr>
          <a:lstStyle/>
          <a:p>
            <a:r>
              <a:rPr lang="en-US" sz="3400" b="1" kern="1200" dirty="0">
                <a:solidFill>
                  <a:schemeClr val="tx1"/>
                </a:solidFill>
                <a:latin typeface="+mj-lt"/>
                <a:ea typeface="+mj-ea"/>
                <a:cs typeface="+mj-cs"/>
              </a:rPr>
              <a:t>Day III </a:t>
            </a:r>
            <a:r>
              <a:rPr lang="en-US" sz="3400" b="1" kern="1200" spc="-300" dirty="0">
                <a:solidFill>
                  <a:schemeClr val="tx1"/>
                </a:solidFill>
                <a:latin typeface="+mj-lt"/>
                <a:ea typeface="+mj-ea"/>
                <a:cs typeface="+mj-cs"/>
              </a:rPr>
              <a:t>At the Castelo de Sao Jorge</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Friday 19 March,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10:00 – 12:30 (CET)</a:t>
            </a:r>
          </a:p>
        </p:txBody>
      </p:sp>
      <p:sp>
        <p:nvSpPr>
          <p:cNvPr id="16" name="Freeform: Shape 15">
            <a:extLst>
              <a:ext uri="{FF2B5EF4-FFF2-40B4-BE49-F238E27FC236}">
                <a16:creationId xmlns=""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5" descr="A picture containing drawing&#10;&#10;Description automatically generated">
            <a:extLst>
              <a:ext uri="{FF2B5EF4-FFF2-40B4-BE49-F238E27FC236}">
                <a16:creationId xmlns="" xmlns:a16="http://schemas.microsoft.com/office/drawing/2014/main" id="{5630BA9A-CF2C-478A-89AD-2F75835FDD9B}"/>
              </a:ext>
            </a:extLst>
          </p:cNvPr>
          <p:cNvPicPr>
            <a:picLocks noChangeAspect="1"/>
          </p:cNvPicPr>
          <p:nvPr/>
        </p:nvPicPr>
        <p:blipFill rotWithShape="1">
          <a:blip r:embed="rId2"/>
          <a:srcRect l="24359" r="28142"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Afbeelding 7">
            <a:extLst>
              <a:ext uri="{FF2B5EF4-FFF2-40B4-BE49-F238E27FC236}">
                <a16:creationId xmlns="" xmlns:a16="http://schemas.microsoft.com/office/drawing/2014/main" id="{364493B6-EA03-4968-B05A-23DF52D26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r="32407"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Picture 2" descr="Nark in Lisbon, Portugal, 2018 | Street artists, Urban art, Street art">
            <a:extLst>
              <a:ext uri="{FF2B5EF4-FFF2-40B4-BE49-F238E27FC236}">
                <a16:creationId xmlns="" xmlns:a16="http://schemas.microsoft.com/office/drawing/2014/main" id="{F2C45984-92A0-4864-BB87-DEF68C2C1E8E}"/>
              </a:ext>
            </a:extLst>
          </p:cNvPr>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837" r="232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9C7FD356-59BB-4468-BDDC-BBEFC4DE2ADA}"/>
              </a:ext>
            </a:extLst>
          </p:cNvPr>
          <p:cNvSpPr>
            <a:spLocks noGrp="1"/>
          </p:cNvSpPr>
          <p:nvPr>
            <p:ph sz="half" idx="1"/>
          </p:nvPr>
        </p:nvSpPr>
        <p:spPr>
          <a:xfrm>
            <a:off x="6940296" y="2871982"/>
            <a:ext cx="4668256" cy="3181684"/>
          </a:xfrm>
        </p:spPr>
        <p:txBody>
          <a:bodyPr vert="horz" lIns="91440" tIns="45720" rIns="91440" bIns="45720" rtlCol="0" anchor="t">
            <a:normAutofit/>
          </a:bodyPr>
          <a:lstStyle/>
          <a:p>
            <a:pPr marL="0"/>
            <a:r>
              <a:rPr lang="en-US" sz="1500" dirty="0"/>
              <a:t>9.45	Meeting room opens</a:t>
            </a:r>
          </a:p>
          <a:p>
            <a:pPr marL="0"/>
            <a:r>
              <a:rPr lang="en-US" sz="1500" dirty="0"/>
              <a:t>10.00	</a:t>
            </a:r>
            <a:r>
              <a:rPr lang="en-US" sz="1500" b="1" dirty="0">
                <a:solidFill>
                  <a:srgbClr val="FFFF00"/>
                </a:solidFill>
              </a:rPr>
              <a:t>Case study: Data – Generator Barometer</a:t>
            </a:r>
          </a:p>
          <a:p>
            <a:pPr marL="0"/>
            <a:r>
              <a:rPr lang="en-US" sz="1500" dirty="0"/>
              <a:t>11.00	BREAK</a:t>
            </a:r>
          </a:p>
          <a:p>
            <a:pPr marL="0"/>
            <a:r>
              <a:rPr lang="en-US" sz="1500" dirty="0"/>
              <a:t>11.15	Workshop: What will success look like?</a:t>
            </a:r>
          </a:p>
          <a:p>
            <a:pPr marL="0"/>
            <a:r>
              <a:rPr lang="en-US" sz="1500" dirty="0"/>
              <a:t>12.00	Plenary</a:t>
            </a:r>
            <a:endParaRPr lang="en-US" sz="1500" b="1" dirty="0">
              <a:solidFill>
                <a:srgbClr val="FFFF00"/>
              </a:solidFill>
            </a:endParaRPr>
          </a:p>
          <a:p>
            <a:pPr marL="0"/>
            <a:r>
              <a:rPr lang="en-US" sz="1500" dirty="0"/>
              <a:t>12.30	CLOSE</a:t>
            </a:r>
          </a:p>
          <a:p>
            <a:pPr marL="0"/>
            <a:endParaRPr lang="en-US" sz="1500" dirty="0"/>
          </a:p>
          <a:p>
            <a:pPr marL="0" indent="0">
              <a:buNone/>
            </a:pPr>
            <a:r>
              <a:rPr lang="en-US" sz="1500" b="1" dirty="0"/>
              <a:t>Sessions </a:t>
            </a:r>
            <a:r>
              <a:rPr lang="en-US" sz="1500" dirty="0"/>
              <a:t>for participants</a:t>
            </a:r>
            <a:endParaRPr lang="en-US" sz="1500" b="1" dirty="0"/>
          </a:p>
          <a:p>
            <a:pPr marL="0" indent="0">
              <a:buNone/>
            </a:pPr>
            <a:r>
              <a:rPr lang="en-US" sz="1500" b="1" dirty="0">
                <a:solidFill>
                  <a:srgbClr val="FFFF00"/>
                </a:solidFill>
              </a:rPr>
              <a:t>Presentation sessions</a:t>
            </a:r>
            <a:r>
              <a:rPr lang="en-US" sz="1500" dirty="0">
                <a:solidFill>
                  <a:srgbClr val="FFFF00"/>
                </a:solidFill>
              </a:rPr>
              <a:t> </a:t>
            </a:r>
            <a:r>
              <a:rPr lang="en-US" sz="1500" dirty="0"/>
              <a:t>for audience also</a:t>
            </a:r>
            <a:endParaRPr lang="en-US" sz="1500" b="1" dirty="0"/>
          </a:p>
          <a:p>
            <a:pPr marL="0"/>
            <a:endParaRPr lang="en-US" sz="1500" dirty="0"/>
          </a:p>
        </p:txBody>
      </p:sp>
    </p:spTree>
    <p:extLst>
      <p:ext uri="{BB962C8B-B14F-4D97-AF65-F5344CB8AC3E}">
        <p14:creationId xmlns:p14="http://schemas.microsoft.com/office/powerpoint/2010/main" val="405920518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321732"/>
            <a:ext cx="7058307" cy="1964266"/>
          </a:xfrm>
          <a:prstGeom prst="rect">
            <a:avLst/>
          </a:prstGeom>
          <a:solidFill>
            <a:srgbClr val="3B3D6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F3B1443-FC7D-4C5C-8790-54F4A133C79F}"/>
              </a:ext>
            </a:extLst>
          </p:cNvPr>
          <p:cNvSpPr>
            <a:spLocks noGrp="1"/>
          </p:cNvSpPr>
          <p:nvPr>
            <p:ph type="title"/>
          </p:nvPr>
        </p:nvSpPr>
        <p:spPr>
          <a:xfrm>
            <a:off x="524256" y="491260"/>
            <a:ext cx="6594189" cy="1625210"/>
          </a:xfrm>
        </p:spPr>
        <p:txBody>
          <a:bodyPr>
            <a:normAutofit/>
          </a:bodyPr>
          <a:lstStyle/>
          <a:p>
            <a:r>
              <a:rPr lang="en-GB">
                <a:solidFill>
                  <a:srgbClr val="FFFFFF"/>
                </a:solidFill>
              </a:rPr>
              <a:t>Case study: Data – Generator Barometer</a:t>
            </a:r>
          </a:p>
        </p:txBody>
      </p:sp>
      <p:pic>
        <p:nvPicPr>
          <p:cNvPr id="4" name="Picture 3">
            <a:extLst>
              <a:ext uri="{FF2B5EF4-FFF2-40B4-BE49-F238E27FC236}">
                <a16:creationId xmlns="" xmlns:a16="http://schemas.microsoft.com/office/drawing/2014/main" id="{3A9688C6-4884-4A9D-BECF-6A71EF9F0353}"/>
              </a:ext>
            </a:extLst>
          </p:cNvPr>
          <p:cNvPicPr>
            <a:picLocks noChangeAspect="1"/>
          </p:cNvPicPr>
          <p:nvPr/>
        </p:nvPicPr>
        <p:blipFill rotWithShape="1">
          <a:blip r:embed="rId2"/>
          <a:srcRect l="13385" r="9637" b="1"/>
          <a:stretch/>
        </p:blipFill>
        <p:spPr>
          <a:xfrm>
            <a:off x="327547" y="2454903"/>
            <a:ext cx="7058306" cy="4080254"/>
          </a:xfrm>
          <a:prstGeom prst="rect">
            <a:avLst/>
          </a:prstGeom>
        </p:spPr>
      </p:pic>
      <p:sp>
        <p:nvSpPr>
          <p:cNvPr id="11" name="Rectangle 1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B13042D7-82D3-4731-93FE-8BA6FC25D878}"/>
              </a:ext>
            </a:extLst>
          </p:cNvPr>
          <p:cNvSpPr>
            <a:spLocks noGrp="1"/>
          </p:cNvSpPr>
          <p:nvPr>
            <p:ph idx="1"/>
          </p:nvPr>
        </p:nvSpPr>
        <p:spPr>
          <a:xfrm>
            <a:off x="8029319" y="917725"/>
            <a:ext cx="3424739" cy="5617432"/>
          </a:xfrm>
        </p:spPr>
        <p:txBody>
          <a:bodyPr anchor="ctr">
            <a:normAutofit lnSpcReduction="10000"/>
          </a:bodyPr>
          <a:lstStyle/>
          <a:p>
            <a:pPr marL="0" indent="0">
              <a:buNone/>
            </a:pPr>
            <a:r>
              <a:rPr lang="en-GB" sz="1050" b="1" dirty="0" err="1">
                <a:solidFill>
                  <a:srgbClr val="FFFFFF"/>
                </a:solidFill>
              </a:rPr>
              <a:t>Barómetro</a:t>
            </a:r>
            <a:r>
              <a:rPr lang="en-GB" sz="1050" b="1" dirty="0">
                <a:solidFill>
                  <a:srgbClr val="FFFFFF"/>
                </a:solidFill>
              </a:rPr>
              <a:t> </a:t>
            </a:r>
            <a:r>
              <a:rPr lang="en-GB" sz="1050" b="1" dirty="0" err="1">
                <a:solidFill>
                  <a:srgbClr val="FFFFFF"/>
                </a:solidFill>
              </a:rPr>
              <a:t>Gerador</a:t>
            </a:r>
            <a:r>
              <a:rPr lang="en-GB" sz="1050" b="1" dirty="0">
                <a:solidFill>
                  <a:srgbClr val="FFFFFF"/>
                </a:solidFill>
              </a:rPr>
              <a:t> </a:t>
            </a:r>
            <a:r>
              <a:rPr lang="en-GB" sz="1050" b="1" dirty="0" err="1">
                <a:solidFill>
                  <a:srgbClr val="FFFFFF"/>
                </a:solidFill>
              </a:rPr>
              <a:t>Qmetrics</a:t>
            </a:r>
            <a:r>
              <a:rPr lang="en-GB" sz="1050" b="1" dirty="0">
                <a:solidFill>
                  <a:srgbClr val="FFFFFF"/>
                </a:solidFill>
              </a:rPr>
              <a:t> </a:t>
            </a:r>
            <a:endParaRPr lang="en-GB" sz="1050" dirty="0">
              <a:solidFill>
                <a:srgbClr val="FFFFFF"/>
              </a:solidFill>
            </a:endParaRPr>
          </a:p>
          <a:p>
            <a:pPr marL="0" indent="0">
              <a:buNone/>
            </a:pPr>
            <a:r>
              <a:rPr lang="en-GB" sz="1050" dirty="0" err="1">
                <a:solidFill>
                  <a:srgbClr val="FFFFFF"/>
                </a:solidFill>
              </a:rPr>
              <a:t>Gerador</a:t>
            </a:r>
            <a:r>
              <a:rPr lang="en-GB" sz="1050" dirty="0">
                <a:solidFill>
                  <a:srgbClr val="FFFFFF"/>
                </a:solidFill>
              </a:rPr>
              <a:t> is an independent Portuguese platform for journalism, culture and education. Besides giving an overview of their experience as a cultural agent based in Lisbon, they will present the </a:t>
            </a:r>
            <a:r>
              <a:rPr lang="en-GB" sz="1050" dirty="0" err="1">
                <a:solidFill>
                  <a:srgbClr val="FFFFFF"/>
                </a:solidFill>
              </a:rPr>
              <a:t>Barómetro</a:t>
            </a:r>
            <a:r>
              <a:rPr lang="en-GB" sz="1050" dirty="0">
                <a:solidFill>
                  <a:srgbClr val="FFFFFF"/>
                </a:solidFill>
              </a:rPr>
              <a:t> </a:t>
            </a:r>
            <a:r>
              <a:rPr lang="en-GB" sz="1050" dirty="0" err="1">
                <a:solidFill>
                  <a:srgbClr val="FFFFFF"/>
                </a:solidFill>
              </a:rPr>
              <a:t>Gerador</a:t>
            </a:r>
            <a:r>
              <a:rPr lang="en-GB" sz="1050" dirty="0">
                <a:solidFill>
                  <a:srgbClr val="FFFFFF"/>
                </a:solidFill>
              </a:rPr>
              <a:t> </a:t>
            </a:r>
            <a:r>
              <a:rPr lang="en-GB" sz="1050" dirty="0" err="1">
                <a:solidFill>
                  <a:srgbClr val="FFFFFF"/>
                </a:solidFill>
              </a:rPr>
              <a:t>Qmetrics</a:t>
            </a:r>
            <a:r>
              <a:rPr lang="en-GB" sz="1050" dirty="0">
                <a:solidFill>
                  <a:srgbClr val="FFFFFF"/>
                </a:solidFill>
              </a:rPr>
              <a:t>, the only existing opinion study that researches the relevance and consumption of culture as it is perceived by the Portuguese population, carried out in partnership with an experienced consultancy company, </a:t>
            </a:r>
            <a:r>
              <a:rPr lang="en-GB" sz="1050" dirty="0" err="1">
                <a:solidFill>
                  <a:srgbClr val="FFFFFF"/>
                </a:solidFill>
              </a:rPr>
              <a:t>Qmetrics</a:t>
            </a:r>
            <a:r>
              <a:rPr lang="en-GB" sz="1050" dirty="0">
                <a:solidFill>
                  <a:srgbClr val="FFFFFF"/>
                </a:solidFill>
              </a:rPr>
              <a:t>. Through sharing the data they have collected and </a:t>
            </a:r>
            <a:r>
              <a:rPr lang="en-GB" sz="1050" dirty="0" err="1">
                <a:solidFill>
                  <a:srgbClr val="FFFFFF"/>
                </a:solidFill>
              </a:rPr>
              <a:t>analyzed</a:t>
            </a:r>
            <a:r>
              <a:rPr lang="en-GB" sz="1050" dirty="0">
                <a:solidFill>
                  <a:srgbClr val="FFFFFF"/>
                </a:solidFill>
              </a:rPr>
              <a:t>, </a:t>
            </a:r>
            <a:r>
              <a:rPr lang="en-GB" sz="1050" dirty="0" err="1">
                <a:solidFill>
                  <a:srgbClr val="FFFFFF"/>
                </a:solidFill>
              </a:rPr>
              <a:t>Gerador</a:t>
            </a:r>
            <a:r>
              <a:rPr lang="en-GB" sz="1050" dirty="0">
                <a:solidFill>
                  <a:srgbClr val="FFFFFF"/>
                </a:solidFill>
              </a:rPr>
              <a:t> aims to open a discussion on the importance of opinion studies within the cultural field. </a:t>
            </a:r>
          </a:p>
          <a:p>
            <a:pPr marL="0" indent="0">
              <a:buNone/>
            </a:pPr>
            <a:r>
              <a:rPr lang="en-GB" sz="1050" b="1" dirty="0">
                <a:solidFill>
                  <a:srgbClr val="FFFFFF"/>
                </a:solidFill>
              </a:rPr>
              <a:t>Speakers: Clara </a:t>
            </a:r>
            <a:r>
              <a:rPr lang="en-GB" sz="1050" b="1" dirty="0" err="1">
                <a:solidFill>
                  <a:srgbClr val="FFFFFF"/>
                </a:solidFill>
              </a:rPr>
              <a:t>Amante</a:t>
            </a:r>
            <a:r>
              <a:rPr lang="en-GB" sz="1050" b="1" dirty="0">
                <a:solidFill>
                  <a:srgbClr val="FFFFFF"/>
                </a:solidFill>
              </a:rPr>
              <a:t> and Tiago </a:t>
            </a:r>
            <a:r>
              <a:rPr lang="en-GB" sz="1050" b="1" dirty="0" err="1">
                <a:solidFill>
                  <a:srgbClr val="FFFFFF"/>
                </a:solidFill>
              </a:rPr>
              <a:t>Sigorelho</a:t>
            </a:r>
            <a:r>
              <a:rPr lang="en-GB" sz="1050" b="1" dirty="0">
                <a:solidFill>
                  <a:srgbClr val="FFFFFF"/>
                </a:solidFill>
              </a:rPr>
              <a:t> </a:t>
            </a:r>
            <a:endParaRPr lang="en-GB" sz="1050" dirty="0">
              <a:solidFill>
                <a:srgbClr val="FFFFFF"/>
              </a:solidFill>
            </a:endParaRPr>
          </a:p>
          <a:p>
            <a:pPr marL="0" indent="0">
              <a:buNone/>
            </a:pPr>
            <a:r>
              <a:rPr lang="en-GB" sz="1050" b="1" dirty="0">
                <a:solidFill>
                  <a:srgbClr val="FFFFFF"/>
                </a:solidFill>
              </a:rPr>
              <a:t>Clara </a:t>
            </a:r>
            <a:r>
              <a:rPr lang="en-GB" sz="1050" b="1" dirty="0" err="1">
                <a:solidFill>
                  <a:srgbClr val="FFFFFF"/>
                </a:solidFill>
              </a:rPr>
              <a:t>Amante</a:t>
            </a:r>
            <a:r>
              <a:rPr lang="en-GB" sz="1050" dirty="0">
                <a:solidFill>
                  <a:srgbClr val="FFFFFF"/>
                </a:solidFill>
              </a:rPr>
              <a:t> (1995) has an MA in Arts and Society from the Utrecht University (NL) and a bachelor’s in Communication Sciences from the NOVA University of Lisbon (PT). She has worked in event production, communication, research and project management both at </a:t>
            </a:r>
            <a:r>
              <a:rPr lang="en-GB" sz="1050" dirty="0" err="1">
                <a:solidFill>
                  <a:srgbClr val="FFFFFF"/>
                </a:solidFill>
              </a:rPr>
              <a:t>Gerador</a:t>
            </a:r>
            <a:r>
              <a:rPr lang="en-GB" sz="1050" dirty="0">
                <a:solidFill>
                  <a:srgbClr val="FFFFFF"/>
                </a:solidFill>
              </a:rPr>
              <a:t> and at </a:t>
            </a:r>
            <a:r>
              <a:rPr lang="en-GB" sz="1050" dirty="0" err="1">
                <a:solidFill>
                  <a:srgbClr val="FFFFFF"/>
                </a:solidFill>
              </a:rPr>
              <a:t>Stichting</a:t>
            </a:r>
            <a:r>
              <a:rPr lang="en-GB" sz="1050" dirty="0">
                <a:solidFill>
                  <a:srgbClr val="FFFFFF"/>
                </a:solidFill>
              </a:rPr>
              <a:t> art.1, a Dutch NGO that works mostly with trans-European projects. Clara is currently back at </a:t>
            </a:r>
            <a:r>
              <a:rPr lang="en-GB" sz="1050" dirty="0" err="1">
                <a:solidFill>
                  <a:srgbClr val="FFFFFF"/>
                </a:solidFill>
              </a:rPr>
              <a:t>Gerador</a:t>
            </a:r>
            <a:r>
              <a:rPr lang="en-GB" sz="1050" dirty="0">
                <a:solidFill>
                  <a:srgbClr val="FFFFFF"/>
                </a:solidFill>
              </a:rPr>
              <a:t>, where she is head of the Academia, a project which encompasses cultural research, data analysis and education. She takes part in the conception and analysis of the </a:t>
            </a:r>
            <a:r>
              <a:rPr lang="en-GB" sz="1050" dirty="0" err="1">
                <a:solidFill>
                  <a:srgbClr val="FFFFFF"/>
                </a:solidFill>
              </a:rPr>
              <a:t>Barómetro</a:t>
            </a:r>
            <a:r>
              <a:rPr lang="en-GB" sz="1050" dirty="0">
                <a:solidFill>
                  <a:srgbClr val="FFFFFF"/>
                </a:solidFill>
              </a:rPr>
              <a:t> </a:t>
            </a:r>
            <a:r>
              <a:rPr lang="en-GB" sz="1050" dirty="0" err="1">
                <a:solidFill>
                  <a:srgbClr val="FFFFFF"/>
                </a:solidFill>
              </a:rPr>
              <a:t>Gerador</a:t>
            </a:r>
            <a:r>
              <a:rPr lang="en-GB" sz="1050" dirty="0">
                <a:solidFill>
                  <a:srgbClr val="FFFFFF"/>
                </a:solidFill>
              </a:rPr>
              <a:t> </a:t>
            </a:r>
            <a:r>
              <a:rPr lang="en-GB" sz="1050" dirty="0" err="1">
                <a:solidFill>
                  <a:srgbClr val="FFFFFF"/>
                </a:solidFill>
              </a:rPr>
              <a:t>Qmetrics</a:t>
            </a:r>
            <a:r>
              <a:rPr lang="en-GB" sz="1050" dirty="0">
                <a:solidFill>
                  <a:srgbClr val="FFFFFF"/>
                </a:solidFill>
              </a:rPr>
              <a:t>. </a:t>
            </a:r>
          </a:p>
          <a:p>
            <a:pPr marL="0" indent="0">
              <a:buNone/>
            </a:pPr>
            <a:r>
              <a:rPr lang="en-GB" sz="1050" b="1" dirty="0">
                <a:solidFill>
                  <a:srgbClr val="FFFFFF"/>
                </a:solidFill>
              </a:rPr>
              <a:t>Tiago </a:t>
            </a:r>
            <a:r>
              <a:rPr lang="en-GB" sz="1050" b="1" dirty="0" err="1">
                <a:solidFill>
                  <a:srgbClr val="FFFFFF"/>
                </a:solidFill>
              </a:rPr>
              <a:t>Sigorelho</a:t>
            </a:r>
            <a:r>
              <a:rPr lang="en-GB" sz="1050" dirty="0">
                <a:solidFill>
                  <a:srgbClr val="FFFFFF"/>
                </a:solidFill>
              </a:rPr>
              <a:t>, born in 1975, has a degree in corporate communication. His first 15 years of experience were connected to the telecommunications sector. In 1998 he started to work in </a:t>
            </a:r>
            <a:r>
              <a:rPr lang="en-GB" sz="1050" dirty="0" err="1">
                <a:solidFill>
                  <a:srgbClr val="FFFFFF"/>
                </a:solidFill>
              </a:rPr>
              <a:t>Telecel</a:t>
            </a:r>
            <a:r>
              <a:rPr lang="en-GB" sz="1050" dirty="0">
                <a:solidFill>
                  <a:srgbClr val="FFFFFF"/>
                </a:solidFill>
              </a:rPr>
              <a:t> and was the key manager of the Vodafone rebranding three years after. Later on, went to Portugal Telecom, the largest telecommunications company at the time, where he became Strategic Branding Director for all the operations in the group, national and internationally. In 2014 he was the founder of </a:t>
            </a:r>
            <a:r>
              <a:rPr lang="en-GB" sz="1050" dirty="0" err="1">
                <a:solidFill>
                  <a:srgbClr val="FFFFFF"/>
                </a:solidFill>
              </a:rPr>
              <a:t>Gerador</a:t>
            </a:r>
            <a:r>
              <a:rPr lang="en-GB" sz="1050" dirty="0">
                <a:solidFill>
                  <a:srgbClr val="FFFFFF"/>
                </a:solidFill>
              </a:rPr>
              <a:t>, a non-profit organization dedicated to fostering Portuguese culture. He is, since then, the president of </a:t>
            </a:r>
            <a:r>
              <a:rPr lang="en-GB" sz="1050" dirty="0" err="1">
                <a:solidFill>
                  <a:srgbClr val="FFFFFF"/>
                </a:solidFill>
              </a:rPr>
              <a:t>Gerador</a:t>
            </a:r>
            <a:r>
              <a:rPr lang="en-GB" sz="1050" dirty="0">
                <a:solidFill>
                  <a:srgbClr val="FFFFFF"/>
                </a:solidFill>
              </a:rPr>
              <a:t>. Lately, is main focus has been the relationship between culture and education, as well as the development of information tools and data analysis systems that enable the cultural communities to thrive. </a:t>
            </a:r>
          </a:p>
        </p:txBody>
      </p:sp>
    </p:spTree>
    <p:extLst>
      <p:ext uri="{BB962C8B-B14F-4D97-AF65-F5344CB8AC3E}">
        <p14:creationId xmlns:p14="http://schemas.microsoft.com/office/powerpoint/2010/main" val="360106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5C4D2-605A-464D-B426-14DDA8092F27}"/>
              </a:ext>
            </a:extLst>
          </p:cNvPr>
          <p:cNvSpPr>
            <a:spLocks noGrp="1"/>
          </p:cNvSpPr>
          <p:nvPr>
            <p:ph type="title"/>
          </p:nvPr>
        </p:nvSpPr>
        <p:spPr/>
        <p:txBody>
          <a:bodyPr>
            <a:normAutofit/>
          </a:bodyPr>
          <a:lstStyle/>
          <a:p>
            <a:r>
              <a:rPr lang="en-GB" dirty="0">
                <a:latin typeface="Corbel" panose="020B0503020204020204" pitchFamily="34" charset="0"/>
              </a:rPr>
              <a:t>The Lisbon </a:t>
            </a:r>
            <a:r>
              <a:rPr lang="en-GB" dirty="0" err="1">
                <a:latin typeface="Corbel" panose="020B0503020204020204" pitchFamily="34" charset="0"/>
              </a:rPr>
              <a:t>TransNational</a:t>
            </a:r>
            <a:r>
              <a:rPr lang="en-GB" dirty="0">
                <a:latin typeface="Corbel" panose="020B0503020204020204" pitchFamily="34" charset="0"/>
              </a:rPr>
              <a:t> Meeting</a:t>
            </a:r>
          </a:p>
        </p:txBody>
      </p:sp>
      <p:sp>
        <p:nvSpPr>
          <p:cNvPr id="3" name="Content Placeholder 2">
            <a:extLst>
              <a:ext uri="{FF2B5EF4-FFF2-40B4-BE49-F238E27FC236}">
                <a16:creationId xmlns="" xmlns:a16="http://schemas.microsoft.com/office/drawing/2014/main" id="{12697BDE-B4D5-4A0D-ADA3-E54BCADEDA44}"/>
              </a:ext>
            </a:extLst>
          </p:cNvPr>
          <p:cNvSpPr>
            <a:spLocks noGrp="1"/>
          </p:cNvSpPr>
          <p:nvPr>
            <p:ph idx="1"/>
          </p:nvPr>
        </p:nvSpPr>
        <p:spPr/>
        <p:txBody>
          <a:bodyPr>
            <a:normAutofit fontScale="77500" lnSpcReduction="20000"/>
          </a:bodyPr>
          <a:lstStyle/>
          <a:p>
            <a:pPr marL="0" indent="0" algn="ctr">
              <a:buNone/>
            </a:pPr>
            <a:r>
              <a:rPr lang="en-GB" sz="2400" b="1" dirty="0"/>
              <a:t>AIMS</a:t>
            </a:r>
          </a:p>
          <a:p>
            <a:pPr marL="0" indent="0" algn="ctr">
              <a:buNone/>
            </a:pPr>
            <a:r>
              <a:rPr lang="en-GB" sz="2400" dirty="0"/>
              <a:t>To further the ACCESS partnership with networking, knowledge sharing and inspiration</a:t>
            </a:r>
          </a:p>
          <a:p>
            <a:pPr marL="0" indent="0" algn="ctr">
              <a:buNone/>
            </a:pPr>
            <a:r>
              <a:rPr lang="en-GB" sz="2400" dirty="0"/>
              <a:t>To learn from and about Lisbon’s practice, reflecting on lessons in cultural inclusion </a:t>
            </a:r>
          </a:p>
          <a:p>
            <a:pPr marL="0" indent="0" algn="ctr">
              <a:buNone/>
            </a:pPr>
            <a:r>
              <a:rPr lang="en-GB" sz="2400" dirty="0"/>
              <a:t>for ACCESS cities</a:t>
            </a:r>
          </a:p>
          <a:p>
            <a:pPr marL="0" indent="0" algn="ctr">
              <a:buNone/>
            </a:pPr>
            <a:r>
              <a:rPr lang="en-GB" sz="2400" dirty="0"/>
              <a:t>To provide support and guidance for IAPs</a:t>
            </a:r>
          </a:p>
          <a:p>
            <a:pPr marL="0" indent="0" algn="ctr">
              <a:buNone/>
            </a:pPr>
            <a:endParaRPr lang="en-GB" sz="2400" dirty="0"/>
          </a:p>
          <a:p>
            <a:pPr marL="0" indent="0" algn="ctr">
              <a:buNone/>
            </a:pPr>
            <a:r>
              <a:rPr lang="en-GB" sz="2400" b="1" dirty="0"/>
              <a:t>INVITATION</a:t>
            </a:r>
          </a:p>
          <a:p>
            <a:pPr marL="0" indent="0" algn="ctr">
              <a:buNone/>
            </a:pPr>
            <a:r>
              <a:rPr lang="en-GB" sz="2400" dirty="0"/>
              <a:t>This meeting is for all ACCESS partner cities, their core teams and their ULGs.</a:t>
            </a:r>
          </a:p>
          <a:p>
            <a:pPr marL="0" indent="0" algn="ctr">
              <a:buNone/>
            </a:pPr>
            <a:r>
              <a:rPr lang="en-GB" sz="2400" dirty="0"/>
              <a:t>**There is no limit to the number of attendees per city – but we do ask that attendees EITHER commit to the </a:t>
            </a:r>
            <a:r>
              <a:rPr lang="en-GB" sz="2400" b="1" dirty="0"/>
              <a:t>full three mornings</a:t>
            </a:r>
            <a:r>
              <a:rPr lang="en-GB" sz="2400" dirty="0"/>
              <a:t> (participants), OR that they join solely for the </a:t>
            </a:r>
            <a:r>
              <a:rPr lang="en-GB" sz="2400" b="1" dirty="0">
                <a:solidFill>
                  <a:srgbClr val="FFC000"/>
                </a:solidFill>
              </a:rPr>
              <a:t>presentation sessions </a:t>
            </a:r>
            <a:r>
              <a:rPr lang="en-GB" sz="2400" dirty="0"/>
              <a:t>(audience). This allows us to maintain the spirit of ACCESS, with both engaged conversation and the widest possible sharing. We ask that all attendees are booked in in advance and this agenda is shared with everyone joining us.**</a:t>
            </a:r>
          </a:p>
          <a:p>
            <a:pPr marL="0" indent="0" algn="ctr">
              <a:buNone/>
            </a:pPr>
            <a:endParaRPr lang="en-GB" sz="2400" dirty="0"/>
          </a:p>
          <a:p>
            <a:pPr marL="0" indent="0" algn="ctr">
              <a:buNone/>
            </a:pPr>
            <a:r>
              <a:rPr lang="en-GB" sz="2400" dirty="0"/>
              <a:t>We look forward to seeing you in “Lisbon” 17 – 19 March!</a:t>
            </a:r>
          </a:p>
          <a:p>
            <a:pPr marL="0" indent="0" algn="ctr">
              <a:buNone/>
            </a:pPr>
            <a:endParaRPr lang="en-GB" sz="2400" dirty="0"/>
          </a:p>
          <a:p>
            <a:pPr marL="0" indent="0" algn="ctr">
              <a:buNone/>
            </a:pPr>
            <a:r>
              <a:rPr lang="en-GB" sz="2400" i="1" dirty="0" err="1"/>
              <a:t>Bem-vindo</a:t>
            </a:r>
            <a:r>
              <a:rPr lang="en-GB" sz="2400" i="1" dirty="0"/>
              <a:t> a </a:t>
            </a:r>
            <a:r>
              <a:rPr lang="en-GB" sz="2400" i="1" dirty="0" err="1"/>
              <a:t>Lisboa</a:t>
            </a:r>
            <a:endParaRPr lang="en-GB" sz="2400" i="1"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dirty="0"/>
          </a:p>
          <a:p>
            <a:pPr marL="0" indent="0">
              <a:buNone/>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pic>
        <p:nvPicPr>
          <p:cNvPr id="4" name="Afbeelding 4">
            <a:extLst>
              <a:ext uri="{FF2B5EF4-FFF2-40B4-BE49-F238E27FC236}">
                <a16:creationId xmlns="" xmlns:a16="http://schemas.microsoft.com/office/drawing/2014/main" id="{89C8D68A-FE4C-410F-955E-3500AD76D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6126163"/>
            <a:ext cx="1803212" cy="675456"/>
          </a:xfrm>
          <a:prstGeom prst="rect">
            <a:avLst/>
          </a:prstGeom>
        </p:spPr>
      </p:pic>
      <p:pic>
        <p:nvPicPr>
          <p:cNvPr id="6" name="Picture 5" descr="A picture containing drawing&#10;&#10;Description automatically generated">
            <a:extLst>
              <a:ext uri="{FF2B5EF4-FFF2-40B4-BE49-F238E27FC236}">
                <a16:creationId xmlns="" xmlns:a16="http://schemas.microsoft.com/office/drawing/2014/main" id="{28511B5B-1CC1-4DA8-A79D-C117F77FE1C1}"/>
              </a:ext>
            </a:extLst>
          </p:cNvPr>
          <p:cNvPicPr>
            <a:picLocks noChangeAspect="1"/>
          </p:cNvPicPr>
          <p:nvPr/>
        </p:nvPicPr>
        <p:blipFill>
          <a:blip r:embed="rId3"/>
          <a:stretch>
            <a:fillRect/>
          </a:stretch>
        </p:blipFill>
        <p:spPr>
          <a:xfrm>
            <a:off x="9053255" y="6093296"/>
            <a:ext cx="1598220" cy="760162"/>
          </a:xfrm>
          <a:prstGeom prst="rect">
            <a:avLst/>
          </a:prstGeom>
        </p:spPr>
      </p:pic>
    </p:spTree>
    <p:extLst>
      <p:ext uri="{BB962C8B-B14F-4D97-AF65-F5344CB8AC3E}">
        <p14:creationId xmlns:p14="http://schemas.microsoft.com/office/powerpoint/2010/main" val="44228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5C4D2-605A-464D-B426-14DDA8092F27}"/>
              </a:ext>
            </a:extLst>
          </p:cNvPr>
          <p:cNvSpPr>
            <a:spLocks noGrp="1"/>
          </p:cNvSpPr>
          <p:nvPr>
            <p:ph type="title"/>
          </p:nvPr>
        </p:nvSpPr>
        <p:spPr/>
        <p:txBody>
          <a:bodyPr>
            <a:normAutofit/>
          </a:bodyPr>
          <a:lstStyle/>
          <a:p>
            <a:r>
              <a:rPr lang="en-GB" dirty="0">
                <a:latin typeface="Corbel" panose="020B0503020204020204" pitchFamily="34" charset="0"/>
              </a:rPr>
              <a:t>Three Things To Do Right Now!</a:t>
            </a:r>
          </a:p>
        </p:txBody>
      </p:sp>
      <p:sp>
        <p:nvSpPr>
          <p:cNvPr id="3" name="Content Placeholder 2">
            <a:extLst>
              <a:ext uri="{FF2B5EF4-FFF2-40B4-BE49-F238E27FC236}">
                <a16:creationId xmlns="" xmlns:a16="http://schemas.microsoft.com/office/drawing/2014/main" id="{12697BDE-B4D5-4A0D-ADA3-E54BCADEDA44}"/>
              </a:ext>
            </a:extLst>
          </p:cNvPr>
          <p:cNvSpPr>
            <a:spLocks noGrp="1"/>
          </p:cNvSpPr>
          <p:nvPr>
            <p:ph idx="1"/>
          </p:nvPr>
        </p:nvSpPr>
        <p:spPr/>
        <p:txBody>
          <a:bodyPr>
            <a:normAutofit fontScale="85000" lnSpcReduction="20000"/>
          </a:bodyPr>
          <a:lstStyle/>
          <a:p>
            <a:pPr marL="514350" indent="-514350">
              <a:buFont typeface="+mj-lt"/>
              <a:buAutoNum type="arabicPeriod"/>
            </a:pPr>
            <a:r>
              <a:rPr lang="en-GB" dirty="0"/>
              <a:t>Who’s coming? Send </a:t>
            </a:r>
            <a:r>
              <a:rPr lang="en-GB" b="1" dirty="0"/>
              <a:t>list of attendees </a:t>
            </a:r>
            <a:r>
              <a:rPr lang="en-GB" dirty="0"/>
              <a:t>(names, roles and emails) from your city. Please state whether participants are </a:t>
            </a:r>
            <a:r>
              <a:rPr lang="en-GB" b="1" dirty="0"/>
              <a:t>participants</a:t>
            </a:r>
            <a:r>
              <a:rPr lang="en-GB" dirty="0"/>
              <a:t> (coming to all sessions) or </a:t>
            </a:r>
            <a:r>
              <a:rPr lang="en-GB" b="1" dirty="0"/>
              <a:t>audience</a:t>
            </a:r>
            <a:r>
              <a:rPr lang="en-GB" dirty="0"/>
              <a:t> (joining for presentations only). </a:t>
            </a:r>
            <a:r>
              <a:rPr lang="en-GB" b="1" dirty="0"/>
              <a:t>Deadline 5</a:t>
            </a:r>
            <a:r>
              <a:rPr lang="en-GB" b="1" baseline="30000" dirty="0"/>
              <a:t>th</a:t>
            </a:r>
            <a:r>
              <a:rPr lang="en-GB" b="1" dirty="0"/>
              <a:t> March</a:t>
            </a:r>
            <a:r>
              <a:rPr lang="en-GB" dirty="0"/>
              <a:t>.</a:t>
            </a:r>
          </a:p>
          <a:p>
            <a:pPr marL="514350" indent="-514350">
              <a:buFont typeface="+mj-lt"/>
              <a:buAutoNum type="arabicPeriod"/>
            </a:pPr>
            <a:r>
              <a:rPr lang="en-GB" dirty="0"/>
              <a:t>Share this </a:t>
            </a:r>
            <a:r>
              <a:rPr lang="en-GB" b="1" dirty="0"/>
              <a:t>agenda pack </a:t>
            </a:r>
            <a:r>
              <a:rPr lang="en-GB" dirty="0"/>
              <a:t>with your participants. </a:t>
            </a:r>
          </a:p>
          <a:p>
            <a:pPr marL="514350" indent="-514350">
              <a:buFont typeface="+mj-lt"/>
              <a:buAutoNum type="arabicPeriod"/>
            </a:pPr>
            <a:r>
              <a:rPr lang="en-GB" dirty="0"/>
              <a:t>Seen some great practice? Please </a:t>
            </a:r>
            <a:r>
              <a:rPr lang="en-GB" b="1" dirty="0"/>
              <a:t>share examples </a:t>
            </a:r>
            <a:r>
              <a:rPr lang="en-GB" dirty="0"/>
              <a:t>(brief paragraph and web link) of creative ways of </a:t>
            </a:r>
            <a:r>
              <a:rPr lang="en-GB" b="1" dirty="0"/>
              <a:t>including and connecting through culture during the pandemic</a:t>
            </a:r>
            <a:r>
              <a:rPr lang="en-GB" dirty="0"/>
              <a:t>. We will gather and circulate these as our next ACCESS guidebook for pre-reading before the meeting. </a:t>
            </a:r>
            <a:r>
              <a:rPr lang="en-GB" b="1" dirty="0"/>
              <a:t>Deadline 10</a:t>
            </a:r>
            <a:r>
              <a:rPr lang="en-GB" b="1" baseline="30000" dirty="0"/>
              <a:t>th</a:t>
            </a:r>
            <a:r>
              <a:rPr lang="en-GB" b="1" dirty="0"/>
              <a:t> March.</a:t>
            </a:r>
          </a:p>
          <a:p>
            <a:pPr marL="800100" lvl="2" indent="0">
              <a:buNone/>
            </a:pPr>
            <a:endParaRPr lang="en-GB" dirty="0"/>
          </a:p>
          <a:p>
            <a:pPr marL="800100" lvl="2" indent="0" algn="ctr">
              <a:buNone/>
            </a:pPr>
            <a:r>
              <a:rPr lang="en-GB" dirty="0"/>
              <a:t>Replies to </a:t>
            </a:r>
            <a:r>
              <a:rPr lang="en-GB" dirty="0">
                <a:hlinkClick r:id="rId2"/>
              </a:rPr>
              <a:t>c.ozcelik@Amsterdam.nl</a:t>
            </a:r>
            <a:r>
              <a:rPr lang="en-GB" dirty="0"/>
              <a:t> and </a:t>
            </a:r>
            <a:r>
              <a:rPr lang="en-GB" dirty="0">
                <a:hlinkClick r:id="rId3"/>
              </a:rPr>
              <a:t>rebekah.polding@gmail.com</a:t>
            </a:r>
            <a:endParaRPr lang="en-GB" dirty="0"/>
          </a:p>
          <a:p>
            <a:pPr marL="800100" lvl="2" indent="0" algn="ctr">
              <a:buNone/>
            </a:pPr>
            <a:endParaRPr lang="en-GB" dirty="0"/>
          </a:p>
          <a:p>
            <a:pPr marL="0" indent="0">
              <a:buNone/>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pic>
        <p:nvPicPr>
          <p:cNvPr id="4" name="Afbeelding 4">
            <a:extLst>
              <a:ext uri="{FF2B5EF4-FFF2-40B4-BE49-F238E27FC236}">
                <a16:creationId xmlns="" xmlns:a16="http://schemas.microsoft.com/office/drawing/2014/main" id="{89C8D68A-FE4C-410F-955E-3500AD76D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4" y="6126163"/>
            <a:ext cx="1803212" cy="675456"/>
          </a:xfrm>
          <a:prstGeom prst="rect">
            <a:avLst/>
          </a:prstGeom>
        </p:spPr>
      </p:pic>
      <p:pic>
        <p:nvPicPr>
          <p:cNvPr id="6" name="Picture 5" descr="A picture containing drawing&#10;&#10;Description automatically generated">
            <a:extLst>
              <a:ext uri="{FF2B5EF4-FFF2-40B4-BE49-F238E27FC236}">
                <a16:creationId xmlns="" xmlns:a16="http://schemas.microsoft.com/office/drawing/2014/main" id="{28511B5B-1CC1-4DA8-A79D-C117F77FE1C1}"/>
              </a:ext>
            </a:extLst>
          </p:cNvPr>
          <p:cNvPicPr>
            <a:picLocks noChangeAspect="1"/>
          </p:cNvPicPr>
          <p:nvPr/>
        </p:nvPicPr>
        <p:blipFill>
          <a:blip r:embed="rId5"/>
          <a:stretch>
            <a:fillRect/>
          </a:stretch>
        </p:blipFill>
        <p:spPr>
          <a:xfrm>
            <a:off x="9053255" y="6093296"/>
            <a:ext cx="1598220" cy="760162"/>
          </a:xfrm>
          <a:prstGeom prst="rect">
            <a:avLst/>
          </a:prstGeom>
        </p:spPr>
      </p:pic>
    </p:spTree>
    <p:extLst>
      <p:ext uri="{BB962C8B-B14F-4D97-AF65-F5344CB8AC3E}">
        <p14:creationId xmlns:p14="http://schemas.microsoft.com/office/powerpoint/2010/main" val="39864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5C4D2-605A-464D-B426-14DDA8092F27}"/>
              </a:ext>
            </a:extLst>
          </p:cNvPr>
          <p:cNvSpPr>
            <a:spLocks noGrp="1"/>
          </p:cNvSpPr>
          <p:nvPr>
            <p:ph type="title"/>
          </p:nvPr>
        </p:nvSpPr>
        <p:spPr/>
        <p:txBody>
          <a:bodyPr>
            <a:normAutofit/>
          </a:bodyPr>
          <a:lstStyle/>
          <a:p>
            <a:r>
              <a:rPr lang="en-GB" dirty="0">
                <a:latin typeface="Corbel" panose="020B0503020204020204" pitchFamily="34" charset="0"/>
              </a:rPr>
              <a:t>Three Things To Do In Preparation</a:t>
            </a:r>
          </a:p>
        </p:txBody>
      </p:sp>
      <p:sp>
        <p:nvSpPr>
          <p:cNvPr id="3" name="Content Placeholder 2">
            <a:extLst>
              <a:ext uri="{FF2B5EF4-FFF2-40B4-BE49-F238E27FC236}">
                <a16:creationId xmlns="" xmlns:a16="http://schemas.microsoft.com/office/drawing/2014/main" id="{12697BDE-B4D5-4A0D-ADA3-E54BCADEDA44}"/>
              </a:ext>
            </a:extLst>
          </p:cNvPr>
          <p:cNvSpPr>
            <a:spLocks noGrp="1"/>
          </p:cNvSpPr>
          <p:nvPr>
            <p:ph idx="1"/>
          </p:nvPr>
        </p:nvSpPr>
        <p:spPr/>
        <p:txBody>
          <a:bodyPr>
            <a:normAutofit fontScale="85000" lnSpcReduction="20000"/>
          </a:bodyPr>
          <a:lstStyle/>
          <a:p>
            <a:pPr marL="514350" indent="-514350">
              <a:buFont typeface="+mj-lt"/>
              <a:buAutoNum type="arabicPeriod"/>
            </a:pPr>
            <a:r>
              <a:rPr lang="en-GB" sz="3600" dirty="0">
                <a:latin typeface="Corbel" panose="020B0503020204020204" pitchFamily="34" charset="0"/>
              </a:rPr>
              <a:t>Read the </a:t>
            </a:r>
            <a:r>
              <a:rPr lang="en-GB" sz="3600" b="1" dirty="0">
                <a:latin typeface="Corbel" panose="020B0503020204020204" pitchFamily="34" charset="0"/>
              </a:rPr>
              <a:t>agenda and meeting guidelines</a:t>
            </a:r>
            <a:r>
              <a:rPr lang="en-GB" sz="3600" dirty="0">
                <a:latin typeface="Corbel" panose="020B0503020204020204" pitchFamily="34" charset="0"/>
              </a:rPr>
              <a:t>; read the </a:t>
            </a:r>
            <a:r>
              <a:rPr lang="en-GB" sz="3600" b="1" dirty="0">
                <a:latin typeface="Corbel" panose="020B0503020204020204" pitchFamily="34" charset="0"/>
              </a:rPr>
              <a:t>latest ACCESS guidebook</a:t>
            </a:r>
            <a:r>
              <a:rPr lang="en-GB" sz="3600" dirty="0">
                <a:latin typeface="Corbel" panose="020B0503020204020204" pitchFamily="34" charset="0"/>
              </a:rPr>
              <a:t> to get you in the mood for international inspiration. Make sure you have a comfortable set up, pens and paper.</a:t>
            </a:r>
          </a:p>
          <a:p>
            <a:pPr marL="514350" indent="-514350">
              <a:buFont typeface="+mj-lt"/>
              <a:buAutoNum type="arabicPeriod"/>
            </a:pPr>
            <a:r>
              <a:rPr lang="en-GB" sz="3600" dirty="0">
                <a:latin typeface="Corbel" panose="020B0503020204020204" pitchFamily="34" charset="0"/>
              </a:rPr>
              <a:t>Find a </a:t>
            </a:r>
            <a:r>
              <a:rPr lang="en-GB" sz="3600" b="1" dirty="0">
                <a:latin typeface="Corbel" panose="020B0503020204020204" pitchFamily="34" charset="0"/>
              </a:rPr>
              <a:t>picture of your city </a:t>
            </a:r>
            <a:r>
              <a:rPr lang="en-GB" sz="3600" dirty="0">
                <a:latin typeface="Corbel" panose="020B0503020204020204" pitchFamily="34" charset="0"/>
              </a:rPr>
              <a:t>with meaning for you right now and install it as your ‘virtual backdrop’ on Zoom. </a:t>
            </a:r>
          </a:p>
          <a:p>
            <a:pPr marL="514350" indent="-514350">
              <a:buFont typeface="+mj-lt"/>
              <a:buAutoNum type="arabicPeriod"/>
            </a:pPr>
            <a:r>
              <a:rPr lang="en-GB" sz="3600" b="1" dirty="0">
                <a:latin typeface="Corbel" panose="020B0503020204020204" pitchFamily="34" charset="0"/>
              </a:rPr>
              <a:t>Questions? Concerns? </a:t>
            </a:r>
            <a:r>
              <a:rPr lang="en-GB" sz="3600" dirty="0">
                <a:latin typeface="Corbel" panose="020B0503020204020204" pitchFamily="34" charset="0"/>
              </a:rPr>
              <a:t>Think through the ACCESS project from your perspective and </a:t>
            </a:r>
            <a:r>
              <a:rPr lang="en-GB" sz="3600" b="1" dirty="0">
                <a:latin typeface="Corbel" panose="020B0503020204020204" pitchFamily="34" charset="0"/>
              </a:rPr>
              <a:t>note down </a:t>
            </a:r>
            <a:r>
              <a:rPr lang="en-GB" sz="3600" dirty="0">
                <a:latin typeface="Corbel" panose="020B0503020204020204" pitchFamily="34" charset="0"/>
              </a:rPr>
              <a:t>anything you wish to have covered. We’ll ask you to contribute these thoughts during the meeting and will hope to address all issues either during our three days activation or in follow up sessions.</a:t>
            </a:r>
          </a:p>
          <a:p>
            <a:pPr marL="514350" indent="-514350">
              <a:buFont typeface="+mj-lt"/>
              <a:buAutoNum type="arabicPeriod"/>
            </a:pPr>
            <a:endParaRPr lang="en-GB" dirty="0"/>
          </a:p>
          <a:p>
            <a:pPr marL="514350" indent="-514350">
              <a:buFont typeface="+mj-lt"/>
              <a:buAutoNum type="arabicPeriod"/>
            </a:pPr>
            <a:endParaRPr lang="en-GB" dirty="0"/>
          </a:p>
        </p:txBody>
      </p:sp>
      <p:pic>
        <p:nvPicPr>
          <p:cNvPr id="4" name="Afbeelding 4">
            <a:extLst>
              <a:ext uri="{FF2B5EF4-FFF2-40B4-BE49-F238E27FC236}">
                <a16:creationId xmlns="" xmlns:a16="http://schemas.microsoft.com/office/drawing/2014/main" id="{CE326A99-720F-4BDA-B7BA-D27EFDA52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726" y="6126163"/>
            <a:ext cx="1803212" cy="675456"/>
          </a:xfrm>
          <a:prstGeom prst="rect">
            <a:avLst/>
          </a:prstGeom>
        </p:spPr>
      </p:pic>
      <p:pic>
        <p:nvPicPr>
          <p:cNvPr id="5" name="Picture 4" descr="A picture containing drawing&#10;&#10;Description automatically generated">
            <a:extLst>
              <a:ext uri="{FF2B5EF4-FFF2-40B4-BE49-F238E27FC236}">
                <a16:creationId xmlns="" xmlns:a16="http://schemas.microsoft.com/office/drawing/2014/main" id="{6AEF3ED1-0E9E-4A03-B395-938B07F6EE94}"/>
              </a:ext>
            </a:extLst>
          </p:cNvPr>
          <p:cNvPicPr>
            <a:picLocks noChangeAspect="1"/>
          </p:cNvPicPr>
          <p:nvPr/>
        </p:nvPicPr>
        <p:blipFill>
          <a:blip r:embed="rId3"/>
          <a:stretch>
            <a:fillRect/>
          </a:stretch>
        </p:blipFill>
        <p:spPr>
          <a:xfrm>
            <a:off x="9041604" y="6043528"/>
            <a:ext cx="1611671" cy="766560"/>
          </a:xfrm>
          <a:prstGeom prst="rect">
            <a:avLst/>
          </a:prstGeom>
        </p:spPr>
      </p:pic>
    </p:spTree>
    <p:extLst>
      <p:ext uri="{BB962C8B-B14F-4D97-AF65-F5344CB8AC3E}">
        <p14:creationId xmlns:p14="http://schemas.microsoft.com/office/powerpoint/2010/main" val="320271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5856BC-D3A2-4549-BF89-F12A1F217426}"/>
              </a:ext>
            </a:extLst>
          </p:cNvPr>
          <p:cNvSpPr>
            <a:spLocks noGrp="1"/>
          </p:cNvSpPr>
          <p:nvPr>
            <p:ph type="title"/>
          </p:nvPr>
        </p:nvSpPr>
        <p:spPr>
          <a:xfrm>
            <a:off x="1950540" y="0"/>
            <a:ext cx="8229600" cy="1143000"/>
          </a:xfrm>
        </p:spPr>
        <p:txBody>
          <a:bodyPr/>
          <a:lstStyle/>
          <a:p>
            <a:pPr algn="ctr"/>
            <a:r>
              <a:rPr lang="en-GB" b="1" dirty="0" err="1">
                <a:latin typeface="Corbel" panose="020B0503020204020204" pitchFamily="34" charset="0"/>
              </a:rPr>
              <a:t>TransNational</a:t>
            </a:r>
            <a:r>
              <a:rPr lang="en-GB" b="1" dirty="0">
                <a:latin typeface="Corbel" panose="020B0503020204020204" pitchFamily="34" charset="0"/>
              </a:rPr>
              <a:t> Meeting Guide</a:t>
            </a:r>
          </a:p>
        </p:txBody>
      </p:sp>
      <p:sp>
        <p:nvSpPr>
          <p:cNvPr id="3" name="Content Placeholder 2">
            <a:extLst>
              <a:ext uri="{FF2B5EF4-FFF2-40B4-BE49-F238E27FC236}">
                <a16:creationId xmlns="" xmlns:a16="http://schemas.microsoft.com/office/drawing/2014/main" id="{C78DEE09-5DFD-4A0C-B4B1-7FCA789F5200}"/>
              </a:ext>
            </a:extLst>
          </p:cNvPr>
          <p:cNvSpPr>
            <a:spLocks noGrp="1"/>
          </p:cNvSpPr>
          <p:nvPr>
            <p:ph sz="half" idx="1"/>
          </p:nvPr>
        </p:nvSpPr>
        <p:spPr>
          <a:xfrm>
            <a:off x="1950540" y="1295542"/>
            <a:ext cx="4038600" cy="4525963"/>
          </a:xfrm>
        </p:spPr>
        <p:txBody>
          <a:bodyPr>
            <a:noAutofit/>
          </a:bodyPr>
          <a:lstStyle/>
          <a:p>
            <a:r>
              <a:rPr lang="en-GB" sz="1600" dirty="0">
                <a:latin typeface="Corbel" panose="020B0503020204020204" pitchFamily="34" charset="0"/>
              </a:rPr>
              <a:t>Please rename yourself “</a:t>
            </a:r>
            <a:r>
              <a:rPr lang="en-GB" sz="1600" dirty="0" err="1">
                <a:latin typeface="Corbel" panose="020B0503020204020204" pitchFamily="34" charset="0"/>
              </a:rPr>
              <a:t>CITY_Name</a:t>
            </a:r>
            <a:r>
              <a:rPr lang="en-GB" sz="1600" dirty="0">
                <a:latin typeface="Corbel" panose="020B0503020204020204" pitchFamily="34" charset="0"/>
              </a:rPr>
              <a:t>”. This will make it easier for new colleagues to learn where you are from.</a:t>
            </a:r>
          </a:p>
          <a:p>
            <a:r>
              <a:rPr lang="en-GB" sz="1600" dirty="0">
                <a:latin typeface="Corbel" panose="020B0503020204020204" pitchFamily="34" charset="0"/>
              </a:rPr>
              <a:t>Video should be ON unless you are told otherwise; be present in the meeting.</a:t>
            </a:r>
          </a:p>
          <a:p>
            <a:r>
              <a:rPr lang="en-GB" sz="1600" dirty="0">
                <a:latin typeface="Corbel" panose="020B0503020204020204" pitchFamily="34" charset="0"/>
              </a:rPr>
              <a:t>Please stay on MUTE unless requested otherwise. Use CHAT, WAVE or the RAISED HAND if you’d like to speak.</a:t>
            </a:r>
          </a:p>
          <a:p>
            <a:r>
              <a:rPr lang="en-GB" sz="1600" dirty="0">
                <a:latin typeface="Corbel" panose="020B0503020204020204" pitchFamily="34" charset="0"/>
              </a:rPr>
              <a:t>Please use the CHAT throughout! This is a good way to maintain conversation and contribute thoughts and questions. We’ll have someone monitoring this to pick up what is being said and feed this in to the meeting.</a:t>
            </a:r>
          </a:p>
          <a:p>
            <a:r>
              <a:rPr lang="en-GB" sz="1600" dirty="0">
                <a:latin typeface="Corbel" panose="020B0503020204020204" pitchFamily="34" charset="0"/>
              </a:rPr>
              <a:t>SHOUT, WAVE, CHAT, RAISE HAND if there is a technical problem; we’ll try and fix this straight away. Though we all know this may not be easy!</a:t>
            </a:r>
          </a:p>
        </p:txBody>
      </p:sp>
      <p:sp>
        <p:nvSpPr>
          <p:cNvPr id="4" name="Content Placeholder 3">
            <a:extLst>
              <a:ext uri="{FF2B5EF4-FFF2-40B4-BE49-F238E27FC236}">
                <a16:creationId xmlns="" xmlns:a16="http://schemas.microsoft.com/office/drawing/2014/main" id="{B3D8F355-C956-4FAB-9A51-0BC27B7710EA}"/>
              </a:ext>
            </a:extLst>
          </p:cNvPr>
          <p:cNvSpPr>
            <a:spLocks noGrp="1"/>
          </p:cNvSpPr>
          <p:nvPr>
            <p:ph sz="half" idx="2"/>
          </p:nvPr>
        </p:nvSpPr>
        <p:spPr>
          <a:xfrm>
            <a:off x="6141540" y="1295542"/>
            <a:ext cx="4038600" cy="4525963"/>
          </a:xfrm>
        </p:spPr>
        <p:txBody>
          <a:bodyPr>
            <a:normAutofit fontScale="85000" lnSpcReduction="20000"/>
          </a:bodyPr>
          <a:lstStyle/>
          <a:p>
            <a:r>
              <a:rPr lang="en-GB" sz="1600" dirty="0">
                <a:latin typeface="Corbel" panose="020B0503020204020204" pitchFamily="34" charset="0"/>
              </a:rPr>
              <a:t>Please have PAPER AND PENS at the ready; you will need these for some of the workshop sessions.</a:t>
            </a:r>
          </a:p>
          <a:p>
            <a:r>
              <a:rPr lang="en-GB" sz="1600" dirty="0">
                <a:latin typeface="Corbel" panose="020B0503020204020204" pitchFamily="34" charset="0"/>
              </a:rPr>
              <a:t>Cats, dogs and children are all fine: don’t worry if there is an unexpected meeting guest. But please don’t take work calls or check emails.</a:t>
            </a:r>
          </a:p>
          <a:p>
            <a:r>
              <a:rPr lang="en-GB" sz="1600" dirty="0">
                <a:latin typeface="Corbel" panose="020B0503020204020204" pitchFamily="34" charset="0"/>
              </a:rPr>
              <a:t>Pro-tip I: Zoom has a ‘touch up my appearance’ feature! (Settings &gt; Meetings &gt; Touch up my appearance)</a:t>
            </a:r>
          </a:p>
          <a:p>
            <a:r>
              <a:rPr lang="en-GB" sz="1600" dirty="0">
                <a:latin typeface="Corbel" panose="020B0503020204020204" pitchFamily="34" charset="0"/>
              </a:rPr>
              <a:t>Pro-tip II: Virtual Backgrounds are in Profile Picture &gt; Settings &gt; Virtual Background.</a:t>
            </a:r>
          </a:p>
          <a:p>
            <a:r>
              <a:rPr lang="en-GB" sz="1600" dirty="0">
                <a:latin typeface="Corbel" panose="020B0503020204020204" pitchFamily="34" charset="0"/>
              </a:rPr>
              <a:t>The meetings will open for </a:t>
            </a:r>
            <a:r>
              <a:rPr lang="en-GB" sz="1600" b="1" dirty="0">
                <a:latin typeface="Corbel" panose="020B0503020204020204" pitchFamily="34" charset="0"/>
              </a:rPr>
              <a:t>participants</a:t>
            </a:r>
            <a:r>
              <a:rPr lang="en-GB" sz="1600" dirty="0">
                <a:latin typeface="Corbel" panose="020B0503020204020204" pitchFamily="34" charset="0"/>
              </a:rPr>
              <a:t> 15 minutes before formal business begins on each day for music and informal chat. Please make sure you join no later than 5 minutes before time to ensure a prompt start.</a:t>
            </a:r>
          </a:p>
          <a:p>
            <a:r>
              <a:rPr lang="en-GB" sz="1600" dirty="0">
                <a:latin typeface="Corbel" panose="020B0503020204020204" pitchFamily="34" charset="0"/>
              </a:rPr>
              <a:t>For a</a:t>
            </a:r>
            <a:r>
              <a:rPr lang="en-GB" sz="1600" b="1" dirty="0">
                <a:latin typeface="Corbel" panose="020B0503020204020204" pitchFamily="34" charset="0"/>
              </a:rPr>
              <a:t>udience sessions</a:t>
            </a:r>
            <a:r>
              <a:rPr lang="en-GB" sz="1600" dirty="0">
                <a:latin typeface="Corbel" panose="020B0503020204020204" pitchFamily="34" charset="0"/>
              </a:rPr>
              <a:t> please sign in 5 minutes in advance of session start time. Another session may still be running; please wait and we will welcome you when the audience session begins.</a:t>
            </a:r>
            <a:endParaRPr lang="en-GB" sz="1600" b="1" dirty="0">
              <a:latin typeface="Corbel" panose="020B0503020204020204" pitchFamily="34" charset="0"/>
            </a:endParaRPr>
          </a:p>
          <a:p>
            <a:r>
              <a:rPr lang="en-GB" sz="1600" dirty="0">
                <a:latin typeface="Corbel" panose="020B0503020204020204" pitchFamily="34" charset="0"/>
              </a:rPr>
              <a:t>Be Kind! The Virtual Meeting World isn’t always easy but we are here to support one another..</a:t>
            </a:r>
          </a:p>
          <a:p>
            <a:endParaRPr lang="en-GB" dirty="0">
              <a:latin typeface="Corbel" panose="020B0503020204020204" pitchFamily="34" charset="0"/>
            </a:endParaRPr>
          </a:p>
        </p:txBody>
      </p:sp>
      <p:pic>
        <p:nvPicPr>
          <p:cNvPr id="5" name="Afbeelding 4">
            <a:extLst>
              <a:ext uri="{FF2B5EF4-FFF2-40B4-BE49-F238E27FC236}">
                <a16:creationId xmlns="" xmlns:a16="http://schemas.microsoft.com/office/drawing/2014/main" id="{364493B6-EA03-4968-B05A-23DF52D26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2128" y="5974047"/>
            <a:ext cx="1803212" cy="675456"/>
          </a:xfrm>
          <a:prstGeom prst="rect">
            <a:avLst/>
          </a:prstGeom>
        </p:spPr>
      </p:pic>
      <p:pic>
        <p:nvPicPr>
          <p:cNvPr id="6" name="Picture 5" descr="A picture containing drawing&#10;&#10;Description automatically generated">
            <a:extLst>
              <a:ext uri="{FF2B5EF4-FFF2-40B4-BE49-F238E27FC236}">
                <a16:creationId xmlns="" xmlns:a16="http://schemas.microsoft.com/office/drawing/2014/main" id="{5630BA9A-CF2C-478A-89AD-2F75835FDD9B}"/>
              </a:ext>
            </a:extLst>
          </p:cNvPr>
          <p:cNvPicPr>
            <a:picLocks noChangeAspect="1"/>
          </p:cNvPicPr>
          <p:nvPr/>
        </p:nvPicPr>
        <p:blipFill>
          <a:blip r:embed="rId3"/>
          <a:stretch>
            <a:fillRect/>
          </a:stretch>
        </p:blipFill>
        <p:spPr>
          <a:xfrm>
            <a:off x="6065340" y="5974047"/>
            <a:ext cx="1611671" cy="766560"/>
          </a:xfrm>
          <a:prstGeom prst="rect">
            <a:avLst/>
          </a:prstGeom>
        </p:spPr>
      </p:pic>
    </p:spTree>
    <p:extLst>
      <p:ext uri="{BB962C8B-B14F-4D97-AF65-F5344CB8AC3E}">
        <p14:creationId xmlns:p14="http://schemas.microsoft.com/office/powerpoint/2010/main" val="77104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0D9EF-5D75-401F-B955-66B6B7967FC6}"/>
              </a:ext>
            </a:extLst>
          </p:cNvPr>
          <p:cNvSpPr>
            <a:spLocks noGrp="1"/>
          </p:cNvSpPr>
          <p:nvPr>
            <p:ph type="title"/>
          </p:nvPr>
        </p:nvSpPr>
        <p:spPr>
          <a:xfrm>
            <a:off x="6940295" y="1396289"/>
            <a:ext cx="4668257" cy="1325563"/>
          </a:xfrm>
        </p:spPr>
        <p:txBody>
          <a:bodyPr vert="horz" lIns="91440" tIns="45720" rIns="91440" bIns="45720" rtlCol="0" anchor="ctr">
            <a:normAutofit fontScale="90000"/>
          </a:bodyPr>
          <a:lstStyle/>
          <a:p>
            <a:r>
              <a:rPr lang="en-US" sz="3400" b="1" kern="1200" dirty="0">
                <a:solidFill>
                  <a:schemeClr val="tx1"/>
                </a:solidFill>
                <a:latin typeface="+mj-lt"/>
                <a:ea typeface="+mj-ea"/>
                <a:cs typeface="+mj-cs"/>
              </a:rPr>
              <a:t>Day I Arrival in Lisbon</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Weds 17 March,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10:00 – 13:00 (CET)</a:t>
            </a:r>
          </a:p>
        </p:txBody>
      </p:sp>
      <p:sp>
        <p:nvSpPr>
          <p:cNvPr id="16" name="Freeform: Shape 15">
            <a:extLst>
              <a:ext uri="{FF2B5EF4-FFF2-40B4-BE49-F238E27FC236}">
                <a16:creationId xmlns=""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5" descr="A picture containing drawing&#10;&#10;Description automatically generated">
            <a:extLst>
              <a:ext uri="{FF2B5EF4-FFF2-40B4-BE49-F238E27FC236}">
                <a16:creationId xmlns="" xmlns:a16="http://schemas.microsoft.com/office/drawing/2014/main" id="{5630BA9A-CF2C-478A-89AD-2F75835FDD9B}"/>
              </a:ext>
            </a:extLst>
          </p:cNvPr>
          <p:cNvPicPr>
            <a:picLocks noChangeAspect="1"/>
          </p:cNvPicPr>
          <p:nvPr/>
        </p:nvPicPr>
        <p:blipFill rotWithShape="1">
          <a:blip r:embed="rId2"/>
          <a:srcRect l="24359" r="28142"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Afbeelding 7">
            <a:extLst>
              <a:ext uri="{FF2B5EF4-FFF2-40B4-BE49-F238E27FC236}">
                <a16:creationId xmlns="" xmlns:a16="http://schemas.microsoft.com/office/drawing/2014/main" id="{364493B6-EA03-4968-B05A-23DF52D26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r="32407"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Picture 2" descr="Nark in Lisbon, Portugal, 2018 | Street artists, Urban art, Street art">
            <a:extLst>
              <a:ext uri="{FF2B5EF4-FFF2-40B4-BE49-F238E27FC236}">
                <a16:creationId xmlns="" xmlns:a16="http://schemas.microsoft.com/office/drawing/2014/main" id="{F2C45984-92A0-4864-BB87-DEF68C2C1E8E}"/>
              </a:ext>
            </a:extLst>
          </p:cNvPr>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837" r="232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9C7FD356-59BB-4468-BDDC-BBEFC4DE2ADA}"/>
              </a:ext>
            </a:extLst>
          </p:cNvPr>
          <p:cNvSpPr>
            <a:spLocks noGrp="1"/>
          </p:cNvSpPr>
          <p:nvPr>
            <p:ph sz="half" idx="1"/>
          </p:nvPr>
        </p:nvSpPr>
        <p:spPr>
          <a:xfrm>
            <a:off x="6940296" y="2871982"/>
            <a:ext cx="4668256" cy="3181684"/>
          </a:xfrm>
        </p:spPr>
        <p:txBody>
          <a:bodyPr vert="horz" lIns="91440" tIns="45720" rIns="91440" bIns="45720" rtlCol="0" anchor="t">
            <a:normAutofit fontScale="92500" lnSpcReduction="10000"/>
          </a:bodyPr>
          <a:lstStyle/>
          <a:p>
            <a:pPr marL="0"/>
            <a:r>
              <a:rPr lang="en-US" sz="1500" dirty="0"/>
              <a:t>9.45	Meeting room opens</a:t>
            </a:r>
          </a:p>
          <a:p>
            <a:pPr marL="0"/>
            <a:r>
              <a:rPr lang="en-US" sz="1500" dirty="0"/>
              <a:t>10.00	Welcome to Lisbon!</a:t>
            </a:r>
          </a:p>
          <a:p>
            <a:pPr marL="0"/>
            <a:r>
              <a:rPr lang="en-US" sz="1500" dirty="0"/>
              <a:t>10.30	Culture in Lisbon</a:t>
            </a:r>
          </a:p>
          <a:p>
            <a:pPr marL="0"/>
            <a:r>
              <a:rPr lang="en-US" sz="1500" dirty="0"/>
              <a:t>10.55	BREAK</a:t>
            </a:r>
          </a:p>
          <a:p>
            <a:pPr marL="0"/>
            <a:r>
              <a:rPr lang="en-US" sz="1500" dirty="0"/>
              <a:t>11.10	Workshop: Shared Challenges, Different 	Structures</a:t>
            </a:r>
          </a:p>
          <a:p>
            <a:pPr marL="0"/>
            <a:r>
              <a:rPr lang="en-US" sz="1500" dirty="0"/>
              <a:t>12.00	</a:t>
            </a:r>
            <a:r>
              <a:rPr lang="en-US" sz="1500" b="1" dirty="0">
                <a:solidFill>
                  <a:srgbClr val="FFFF00"/>
                </a:solidFill>
              </a:rPr>
              <a:t>Case Study: </a:t>
            </a:r>
            <a:r>
              <a:rPr lang="en-US" sz="1500" b="1" dirty="0" err="1">
                <a:solidFill>
                  <a:srgbClr val="FFFF00"/>
                </a:solidFill>
              </a:rPr>
              <a:t>Muro</a:t>
            </a:r>
            <a:r>
              <a:rPr lang="en-US" sz="1500" b="1" dirty="0">
                <a:solidFill>
                  <a:srgbClr val="FFFF00"/>
                </a:solidFill>
              </a:rPr>
              <a:t> Urban Art Festival</a:t>
            </a:r>
          </a:p>
          <a:p>
            <a:pPr marL="0"/>
            <a:r>
              <a:rPr lang="en-US" sz="1500" dirty="0"/>
              <a:t>13.00	CLOSE</a:t>
            </a:r>
          </a:p>
          <a:p>
            <a:pPr marL="0"/>
            <a:endParaRPr lang="en-US" sz="1500" dirty="0"/>
          </a:p>
          <a:p>
            <a:pPr marL="0" indent="0">
              <a:buNone/>
            </a:pPr>
            <a:r>
              <a:rPr lang="en-US" sz="1500" b="1" dirty="0"/>
              <a:t>Sessions </a:t>
            </a:r>
            <a:r>
              <a:rPr lang="en-US" sz="1500" dirty="0"/>
              <a:t>for participants</a:t>
            </a:r>
            <a:endParaRPr lang="en-US" sz="1500" b="1" dirty="0"/>
          </a:p>
          <a:p>
            <a:pPr marL="0" indent="0">
              <a:buNone/>
            </a:pPr>
            <a:r>
              <a:rPr lang="en-US" sz="1500" b="1" dirty="0">
                <a:solidFill>
                  <a:srgbClr val="FFFF00"/>
                </a:solidFill>
              </a:rPr>
              <a:t>Presentation sessions</a:t>
            </a:r>
            <a:r>
              <a:rPr lang="en-US" sz="1500" dirty="0">
                <a:solidFill>
                  <a:srgbClr val="FFFF00"/>
                </a:solidFill>
              </a:rPr>
              <a:t> </a:t>
            </a:r>
            <a:r>
              <a:rPr lang="en-US" sz="1500" dirty="0"/>
              <a:t>for audience also</a:t>
            </a:r>
            <a:endParaRPr lang="en-US" sz="1500" b="1" dirty="0"/>
          </a:p>
          <a:p>
            <a:pPr marL="0"/>
            <a:endParaRPr lang="en-US" sz="1500" dirty="0"/>
          </a:p>
        </p:txBody>
      </p:sp>
    </p:spTree>
    <p:extLst>
      <p:ext uri="{BB962C8B-B14F-4D97-AF65-F5344CB8AC3E}">
        <p14:creationId xmlns:p14="http://schemas.microsoft.com/office/powerpoint/2010/main" val="17419425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9A52DC52-2A67-47B4-9BC4-38FB8E76A332}"/>
              </a:ext>
            </a:extLst>
          </p:cNvPr>
          <p:cNvSpPr>
            <a:spLocks noGrp="1"/>
          </p:cNvSpPr>
          <p:nvPr>
            <p:ph type="title"/>
          </p:nvPr>
        </p:nvSpPr>
        <p:spPr>
          <a:xfrm>
            <a:off x="6094105" y="802955"/>
            <a:ext cx="4977976" cy="1454051"/>
          </a:xfrm>
        </p:spPr>
        <p:txBody>
          <a:bodyPr>
            <a:normAutofit/>
          </a:bodyPr>
          <a:lstStyle/>
          <a:p>
            <a:r>
              <a:rPr lang="en-GB" b="1">
                <a:solidFill>
                  <a:srgbClr val="000000"/>
                </a:solidFill>
              </a:rPr>
              <a:t>Case study: Muro Urban Art Festival</a:t>
            </a:r>
          </a:p>
        </p:txBody>
      </p:sp>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 xmlns:a16="http://schemas.microsoft.com/office/drawing/2014/main" id="{70D5B354-2F63-4729-AEA3-584B90837EDB}"/>
              </a:ext>
            </a:extLst>
          </p:cNvPr>
          <p:cNvPicPr>
            <a:picLocks noChangeAspect="1"/>
          </p:cNvPicPr>
          <p:nvPr/>
        </p:nvPicPr>
        <p:blipFill rotWithShape="1">
          <a:blip r:embed="rId3">
            <a:alphaModFix/>
          </a:blip>
          <a:srcRect l="15901" r="20564"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 xmlns:a16="http://schemas.microsoft.com/office/drawing/2014/main" id="{4E868E5A-0778-483F-978E-F939992CC989}"/>
              </a:ext>
            </a:extLst>
          </p:cNvPr>
          <p:cNvSpPr>
            <a:spLocks noGrp="1"/>
          </p:cNvSpPr>
          <p:nvPr>
            <p:ph idx="1"/>
          </p:nvPr>
        </p:nvSpPr>
        <p:spPr>
          <a:xfrm>
            <a:off x="6090574" y="2421682"/>
            <a:ext cx="4977578" cy="3639289"/>
          </a:xfrm>
        </p:spPr>
        <p:txBody>
          <a:bodyPr anchor="ctr">
            <a:normAutofit/>
          </a:bodyPr>
          <a:lstStyle/>
          <a:p>
            <a:pPr marL="0" indent="0">
              <a:buNone/>
            </a:pPr>
            <a:r>
              <a:rPr lang="en-GB" sz="1200" b="1" dirty="0" err="1">
                <a:solidFill>
                  <a:srgbClr val="000000"/>
                </a:solidFill>
              </a:rPr>
              <a:t>Muro</a:t>
            </a:r>
            <a:r>
              <a:rPr lang="en-GB" sz="1200" b="1" dirty="0">
                <a:solidFill>
                  <a:srgbClr val="000000"/>
                </a:solidFill>
              </a:rPr>
              <a:t> Festival </a:t>
            </a:r>
            <a:endParaRPr lang="en-GB" sz="1200" dirty="0">
              <a:solidFill>
                <a:srgbClr val="000000"/>
              </a:solidFill>
            </a:endParaRPr>
          </a:p>
          <a:p>
            <a:pPr marL="0" indent="0">
              <a:buNone/>
            </a:pPr>
            <a:r>
              <a:rPr lang="en-GB" sz="1200" dirty="0">
                <a:solidFill>
                  <a:srgbClr val="000000"/>
                </a:solidFill>
              </a:rPr>
              <a:t>The MURO Festival (Lisbon) advocates the use of urban art as a tool for the creation of new urban centralities and the consequent preference for peripheral areas of the municipal territory - geographically and socially speaking - as a destination and useful use to give to GAU (Urban Art Gallery) projects, as a motor for </a:t>
            </a:r>
            <a:r>
              <a:rPr lang="en-GB" sz="1200" dirty="0" err="1">
                <a:solidFill>
                  <a:srgbClr val="000000"/>
                </a:solidFill>
              </a:rPr>
              <a:t>valorization</a:t>
            </a:r>
            <a:r>
              <a:rPr lang="en-GB" sz="1200" dirty="0">
                <a:solidFill>
                  <a:srgbClr val="000000"/>
                </a:solidFill>
              </a:rPr>
              <a:t> of municipal housing, of public space, creating a social and community appropriation of the works, thus creating decentralized routes and public art galleries in the city that promote these territories.  </a:t>
            </a:r>
            <a:endParaRPr lang="en-GB" sz="1200" b="1" dirty="0">
              <a:solidFill>
                <a:srgbClr val="000000"/>
              </a:solidFill>
            </a:endParaRPr>
          </a:p>
          <a:p>
            <a:pPr marL="0" indent="0">
              <a:buNone/>
            </a:pPr>
            <a:r>
              <a:rPr lang="en-GB" sz="1200" b="1" dirty="0">
                <a:solidFill>
                  <a:srgbClr val="000000"/>
                </a:solidFill>
              </a:rPr>
              <a:t>Speaker: Hugo da </a:t>
            </a:r>
            <a:r>
              <a:rPr lang="en-GB" sz="1200" b="1" dirty="0" err="1">
                <a:solidFill>
                  <a:srgbClr val="000000"/>
                </a:solidFill>
              </a:rPr>
              <a:t>Nóbrega</a:t>
            </a:r>
            <a:r>
              <a:rPr lang="en-GB" sz="1200" b="1" dirty="0">
                <a:solidFill>
                  <a:srgbClr val="000000"/>
                </a:solidFill>
              </a:rPr>
              <a:t> Cardoso </a:t>
            </a:r>
            <a:endParaRPr lang="en-GB" sz="1200" dirty="0">
              <a:solidFill>
                <a:srgbClr val="000000"/>
              </a:solidFill>
            </a:endParaRPr>
          </a:p>
          <a:p>
            <a:pPr marL="0" indent="0">
              <a:buNone/>
            </a:pPr>
            <a:r>
              <a:rPr lang="en-GB" sz="1200" b="1" dirty="0">
                <a:solidFill>
                  <a:srgbClr val="000000"/>
                </a:solidFill>
              </a:rPr>
              <a:t>Hugo Cardoso</a:t>
            </a:r>
            <a:r>
              <a:rPr lang="en-GB" sz="1200" dirty="0">
                <a:solidFill>
                  <a:srgbClr val="000000"/>
                </a:solidFill>
              </a:rPr>
              <a:t> studied theatre and cinema (New York Film Academy, Restart and Fine Arts School), where he began to develop social and community intervention programs in degraded </a:t>
            </a:r>
            <a:r>
              <a:rPr lang="en-GB" sz="1200" dirty="0" err="1">
                <a:solidFill>
                  <a:srgbClr val="000000"/>
                </a:solidFill>
              </a:rPr>
              <a:t>neighborhoods</a:t>
            </a:r>
            <a:r>
              <a:rPr lang="en-GB" sz="1200" dirty="0">
                <a:solidFill>
                  <a:srgbClr val="000000"/>
                </a:solidFill>
              </a:rPr>
              <a:t> on the outskirts of Lisbon, where he created projects such as the Festival O Bairro I O Mundo (The </a:t>
            </a:r>
            <a:r>
              <a:rPr lang="en-GB" sz="1200" dirty="0" err="1">
                <a:solidFill>
                  <a:srgbClr val="000000"/>
                </a:solidFill>
              </a:rPr>
              <a:t>Neighborhood</a:t>
            </a:r>
            <a:r>
              <a:rPr lang="en-GB" sz="1200" dirty="0">
                <a:solidFill>
                  <a:srgbClr val="000000"/>
                </a:solidFill>
              </a:rPr>
              <a:t> And The World), cinema and </a:t>
            </a:r>
            <a:r>
              <a:rPr lang="en-GB" sz="1200" dirty="0" err="1">
                <a:solidFill>
                  <a:srgbClr val="000000"/>
                </a:solidFill>
              </a:rPr>
              <a:t>theater</a:t>
            </a:r>
            <a:r>
              <a:rPr lang="en-GB" sz="1200" dirty="0">
                <a:solidFill>
                  <a:srgbClr val="000000"/>
                </a:solidFill>
              </a:rPr>
              <a:t> formations, and created the Public Art Gallery of </a:t>
            </a:r>
            <a:r>
              <a:rPr lang="en-GB" sz="1200" dirty="0" err="1">
                <a:solidFill>
                  <a:srgbClr val="000000"/>
                </a:solidFill>
              </a:rPr>
              <a:t>Loures</a:t>
            </a:r>
            <a:r>
              <a:rPr lang="en-GB" sz="1200" dirty="0">
                <a:solidFill>
                  <a:srgbClr val="000000"/>
                </a:solidFill>
              </a:rPr>
              <a:t>, did artistic direction at Teatro </a:t>
            </a:r>
            <a:r>
              <a:rPr lang="en-GB" sz="1200" dirty="0" err="1">
                <a:solidFill>
                  <a:srgbClr val="000000"/>
                </a:solidFill>
              </a:rPr>
              <a:t>Ibisco</a:t>
            </a:r>
            <a:r>
              <a:rPr lang="en-GB" sz="1200" dirty="0">
                <a:solidFill>
                  <a:srgbClr val="000000"/>
                </a:solidFill>
              </a:rPr>
              <a:t> (</a:t>
            </a:r>
            <a:r>
              <a:rPr lang="en-GB" sz="1200" dirty="0" err="1">
                <a:solidFill>
                  <a:srgbClr val="000000"/>
                </a:solidFill>
              </a:rPr>
              <a:t>Opressed</a:t>
            </a:r>
            <a:r>
              <a:rPr lang="en-GB" sz="1200" dirty="0">
                <a:solidFill>
                  <a:srgbClr val="000000"/>
                </a:solidFill>
              </a:rPr>
              <a:t> and Forum </a:t>
            </a:r>
            <a:r>
              <a:rPr lang="en-GB" sz="1200" dirty="0" err="1">
                <a:solidFill>
                  <a:srgbClr val="000000"/>
                </a:solidFill>
              </a:rPr>
              <a:t>Theater</a:t>
            </a:r>
            <a:r>
              <a:rPr lang="en-GB" sz="1200" dirty="0">
                <a:solidFill>
                  <a:srgbClr val="000000"/>
                </a:solidFill>
              </a:rPr>
              <a:t> – Augusto Boal), and made 3 documentaries on art and socio-community intervention. Today at the Lisbon City Council he is the coordinator of the Urban Art Gallery. </a:t>
            </a:r>
          </a:p>
        </p:txBody>
      </p:sp>
    </p:spTree>
    <p:extLst>
      <p:ext uri="{BB962C8B-B14F-4D97-AF65-F5344CB8AC3E}">
        <p14:creationId xmlns:p14="http://schemas.microsoft.com/office/powerpoint/2010/main" val="203075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0D9EF-5D75-401F-B955-66B6B7967FC6}"/>
              </a:ext>
            </a:extLst>
          </p:cNvPr>
          <p:cNvSpPr>
            <a:spLocks noGrp="1"/>
          </p:cNvSpPr>
          <p:nvPr>
            <p:ph type="title"/>
          </p:nvPr>
        </p:nvSpPr>
        <p:spPr>
          <a:xfrm>
            <a:off x="6940295" y="1396289"/>
            <a:ext cx="4668257" cy="1325563"/>
          </a:xfrm>
        </p:spPr>
        <p:txBody>
          <a:bodyPr vert="horz" lIns="91440" tIns="45720" rIns="91440" bIns="45720" rtlCol="0" anchor="ctr">
            <a:normAutofit fontScale="90000"/>
          </a:bodyPr>
          <a:lstStyle/>
          <a:p>
            <a:r>
              <a:rPr lang="en-US" sz="3400" b="1" kern="1200" dirty="0">
                <a:solidFill>
                  <a:schemeClr val="tx1"/>
                </a:solidFill>
                <a:latin typeface="+mj-lt"/>
                <a:ea typeface="+mj-ea"/>
                <a:cs typeface="+mj-cs"/>
              </a:rPr>
              <a:t>Day II Strolling along the </a:t>
            </a:r>
            <a:r>
              <a:rPr lang="en-US" sz="3400" b="1" kern="1200" dirty="0" err="1">
                <a:solidFill>
                  <a:schemeClr val="tx1"/>
                </a:solidFill>
                <a:latin typeface="+mj-lt"/>
                <a:ea typeface="+mj-ea"/>
                <a:cs typeface="+mj-cs"/>
              </a:rPr>
              <a:t>Rua</a:t>
            </a:r>
            <a:r>
              <a:rPr lang="en-US" sz="3400" b="1" kern="1200" dirty="0">
                <a:solidFill>
                  <a:schemeClr val="tx1"/>
                </a:solidFill>
                <a:latin typeface="+mj-lt"/>
                <a:ea typeface="+mj-ea"/>
                <a:cs typeface="+mj-cs"/>
              </a:rPr>
              <a:t> Cor de Rosa</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Thurs 18 March, </a:t>
            </a:r>
            <a:br>
              <a:rPr lang="en-US" sz="3400" b="1" kern="1200" dirty="0">
                <a:solidFill>
                  <a:schemeClr val="tx1"/>
                </a:solidFill>
                <a:latin typeface="+mj-lt"/>
                <a:ea typeface="+mj-ea"/>
                <a:cs typeface="+mj-cs"/>
              </a:rPr>
            </a:br>
            <a:r>
              <a:rPr lang="en-US" sz="3400" b="1" kern="1200" dirty="0">
                <a:solidFill>
                  <a:schemeClr val="tx1"/>
                </a:solidFill>
                <a:latin typeface="+mj-lt"/>
                <a:ea typeface="+mj-ea"/>
                <a:cs typeface="+mj-cs"/>
              </a:rPr>
              <a:t>10:00 – 13:00 (CET)</a:t>
            </a:r>
          </a:p>
        </p:txBody>
      </p:sp>
      <p:sp>
        <p:nvSpPr>
          <p:cNvPr id="16" name="Freeform: Shape 15">
            <a:extLst>
              <a:ext uri="{FF2B5EF4-FFF2-40B4-BE49-F238E27FC236}">
                <a16:creationId xmlns="" xmlns:a16="http://schemas.microsoft.com/office/drawing/2014/main" id="{2EEE8F11-3582-44B7-9869-F2D26D7DD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2141F1CC-6A53-4BCF-9127-AABB52E249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 xmlns:a16="http://schemas.microsoft.com/office/drawing/2014/main" id="{561B2B49-7142-4CA8-A929-4671548E6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5" descr="A picture containing drawing&#10;&#10;Description automatically generated">
            <a:extLst>
              <a:ext uri="{FF2B5EF4-FFF2-40B4-BE49-F238E27FC236}">
                <a16:creationId xmlns="" xmlns:a16="http://schemas.microsoft.com/office/drawing/2014/main" id="{5630BA9A-CF2C-478A-89AD-2F75835FDD9B}"/>
              </a:ext>
            </a:extLst>
          </p:cNvPr>
          <p:cNvPicPr>
            <a:picLocks noChangeAspect="1"/>
          </p:cNvPicPr>
          <p:nvPr/>
        </p:nvPicPr>
        <p:blipFill rotWithShape="1">
          <a:blip r:embed="rId2"/>
          <a:srcRect l="24359" r="28142"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Afbeelding 7">
            <a:extLst>
              <a:ext uri="{FF2B5EF4-FFF2-40B4-BE49-F238E27FC236}">
                <a16:creationId xmlns="" xmlns:a16="http://schemas.microsoft.com/office/drawing/2014/main" id="{364493B6-EA03-4968-B05A-23DF52D26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r="32407"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1" name="Picture 2" descr="Nark in Lisbon, Portugal, 2018 | Street artists, Urban art, Street art">
            <a:extLst>
              <a:ext uri="{FF2B5EF4-FFF2-40B4-BE49-F238E27FC236}">
                <a16:creationId xmlns="" xmlns:a16="http://schemas.microsoft.com/office/drawing/2014/main" id="{F2C45984-92A0-4864-BB87-DEF68C2C1E8E}"/>
              </a:ext>
            </a:extLst>
          </p:cNvPr>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837" r="232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9C7FD356-59BB-4468-BDDC-BBEFC4DE2ADA}"/>
              </a:ext>
            </a:extLst>
          </p:cNvPr>
          <p:cNvSpPr>
            <a:spLocks noGrp="1"/>
          </p:cNvSpPr>
          <p:nvPr>
            <p:ph sz="half" idx="1"/>
          </p:nvPr>
        </p:nvSpPr>
        <p:spPr>
          <a:xfrm>
            <a:off x="6940296" y="2871982"/>
            <a:ext cx="4668256" cy="3181684"/>
          </a:xfrm>
        </p:spPr>
        <p:txBody>
          <a:bodyPr vert="horz" lIns="91440" tIns="45720" rIns="91440" bIns="45720" rtlCol="0" anchor="t">
            <a:normAutofit fontScale="92500" lnSpcReduction="10000"/>
          </a:bodyPr>
          <a:lstStyle/>
          <a:p>
            <a:pPr marL="0"/>
            <a:r>
              <a:rPr lang="en-US" sz="1500" dirty="0"/>
              <a:t>9.45	Meeting room opens</a:t>
            </a:r>
          </a:p>
          <a:p>
            <a:pPr marL="0"/>
            <a:r>
              <a:rPr lang="en-US" sz="1500" dirty="0"/>
              <a:t>10.00	The IAP</a:t>
            </a:r>
          </a:p>
          <a:p>
            <a:pPr marL="0"/>
            <a:r>
              <a:rPr lang="en-US" sz="1500" dirty="0"/>
              <a:t>10.30	</a:t>
            </a:r>
            <a:r>
              <a:rPr lang="en-US" sz="1500" b="1" dirty="0">
                <a:solidFill>
                  <a:srgbClr val="FFFF00"/>
                </a:solidFill>
              </a:rPr>
              <a:t>Speaker presentation: Bill Thompson, Digital 	Inclusion</a:t>
            </a:r>
            <a:endParaRPr lang="en-US" sz="100" b="1" dirty="0">
              <a:solidFill>
                <a:srgbClr val="FFFF00"/>
              </a:solidFill>
            </a:endParaRPr>
          </a:p>
          <a:p>
            <a:pPr marL="0"/>
            <a:r>
              <a:rPr lang="en-US" sz="1500" dirty="0"/>
              <a:t>11.30	BREAK</a:t>
            </a:r>
          </a:p>
          <a:p>
            <a:pPr marL="0"/>
            <a:r>
              <a:rPr lang="en-US" sz="1500" dirty="0"/>
              <a:t>11.40	Workshop: Reflecting Digital Inclusion in our IAPs</a:t>
            </a:r>
          </a:p>
          <a:p>
            <a:pPr marL="0"/>
            <a:r>
              <a:rPr lang="en-US" sz="1500" dirty="0"/>
              <a:t>12.15	</a:t>
            </a:r>
            <a:r>
              <a:rPr lang="en-US" sz="1500" b="1" dirty="0">
                <a:solidFill>
                  <a:srgbClr val="FFFF00"/>
                </a:solidFill>
              </a:rPr>
              <a:t>Case Study: </a:t>
            </a:r>
            <a:r>
              <a:rPr lang="en-US" sz="1500" b="1" dirty="0" err="1">
                <a:solidFill>
                  <a:srgbClr val="FFFF00"/>
                </a:solidFill>
              </a:rPr>
              <a:t>Rossio</a:t>
            </a:r>
            <a:r>
              <a:rPr lang="en-US" sz="1500" b="1" dirty="0">
                <a:solidFill>
                  <a:srgbClr val="FFFF00"/>
                </a:solidFill>
              </a:rPr>
              <a:t> de Palma Square</a:t>
            </a:r>
          </a:p>
          <a:p>
            <a:pPr marL="0"/>
            <a:r>
              <a:rPr lang="en-US" sz="1500" dirty="0"/>
              <a:t>13.00	CLOSE</a:t>
            </a:r>
          </a:p>
          <a:p>
            <a:pPr marL="0"/>
            <a:endParaRPr lang="en-US" sz="1500" dirty="0"/>
          </a:p>
          <a:p>
            <a:pPr marL="0" indent="0">
              <a:buNone/>
            </a:pPr>
            <a:r>
              <a:rPr lang="en-US" sz="1500" b="1" dirty="0"/>
              <a:t>Sessions </a:t>
            </a:r>
            <a:r>
              <a:rPr lang="en-US" sz="1500" dirty="0"/>
              <a:t>for participants</a:t>
            </a:r>
            <a:endParaRPr lang="en-US" sz="1500" b="1" dirty="0"/>
          </a:p>
          <a:p>
            <a:pPr marL="0" indent="0">
              <a:buNone/>
            </a:pPr>
            <a:r>
              <a:rPr lang="en-US" sz="1500" b="1" dirty="0">
                <a:solidFill>
                  <a:srgbClr val="FFFF00"/>
                </a:solidFill>
              </a:rPr>
              <a:t>Presentation sessions</a:t>
            </a:r>
            <a:r>
              <a:rPr lang="en-US" sz="1500" dirty="0">
                <a:solidFill>
                  <a:srgbClr val="FFFF00"/>
                </a:solidFill>
              </a:rPr>
              <a:t> </a:t>
            </a:r>
            <a:r>
              <a:rPr lang="en-US" sz="1500" dirty="0"/>
              <a:t>for audience also</a:t>
            </a:r>
            <a:endParaRPr lang="en-US" sz="1500" b="1" dirty="0"/>
          </a:p>
          <a:p>
            <a:pPr marL="0"/>
            <a:endParaRPr lang="en-US" sz="1500" dirty="0"/>
          </a:p>
        </p:txBody>
      </p:sp>
    </p:spTree>
    <p:extLst>
      <p:ext uri="{BB962C8B-B14F-4D97-AF65-F5344CB8AC3E}">
        <p14:creationId xmlns:p14="http://schemas.microsoft.com/office/powerpoint/2010/main" val="24274585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ill with Angel Wings">
            <a:extLst>
              <a:ext uri="{FF2B5EF4-FFF2-40B4-BE49-F238E27FC236}">
                <a16:creationId xmlns="" xmlns:a16="http://schemas.microsoft.com/office/drawing/2014/main" id="{C74B5266-8CD2-4AF7-943D-1D0E35995C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03" b="609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F9E037C0-7F80-4388-AB5B-3B96A6142B54}"/>
              </a:ext>
            </a:extLst>
          </p:cNvPr>
          <p:cNvSpPr>
            <a:spLocks noGrp="1"/>
          </p:cNvSpPr>
          <p:nvPr>
            <p:ph type="title"/>
          </p:nvPr>
        </p:nvSpPr>
        <p:spPr>
          <a:xfrm>
            <a:off x="709448" y="1913950"/>
            <a:ext cx="4204137" cy="1342754"/>
          </a:xfrm>
        </p:spPr>
        <p:txBody>
          <a:bodyPr>
            <a:normAutofit/>
          </a:bodyPr>
          <a:lstStyle/>
          <a:p>
            <a:pPr algn="ctr"/>
            <a:r>
              <a:rPr lang="en-GB" sz="3600"/>
              <a:t>Speaker Presentation: Digital Inclusion</a:t>
            </a:r>
          </a:p>
        </p:txBody>
      </p:sp>
      <p:cxnSp>
        <p:nvCxnSpPr>
          <p:cNvPr id="73" name="Straight Connector 7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4CF1000-7E55-4005-903F-CC6B24463070}"/>
              </a:ext>
            </a:extLst>
          </p:cNvPr>
          <p:cNvSpPr>
            <a:spLocks noGrp="1"/>
          </p:cNvSpPr>
          <p:nvPr>
            <p:ph idx="1"/>
          </p:nvPr>
        </p:nvSpPr>
        <p:spPr>
          <a:xfrm>
            <a:off x="320326" y="3256704"/>
            <a:ext cx="5376520" cy="3149478"/>
          </a:xfrm>
        </p:spPr>
        <p:txBody>
          <a:bodyPr anchor="ctr">
            <a:normAutofit/>
          </a:bodyPr>
          <a:lstStyle/>
          <a:p>
            <a:pPr marL="0" indent="0">
              <a:buNone/>
            </a:pPr>
            <a:r>
              <a:rPr lang="en-GB" sz="1050" dirty="0"/>
              <a:t>Since the pandemic began, culture has been forced to deliver in the digital realm. And for the ACCESS project, focused on cultural inclusion, this raises a key question around inclusion – who is and isn’t included in the digital world, and how do we make digital culture inclusive?</a:t>
            </a:r>
          </a:p>
          <a:p>
            <a:pPr marL="0" indent="0">
              <a:buNone/>
            </a:pPr>
            <a:r>
              <a:rPr lang="en-GB" sz="1050" dirty="0"/>
              <a:t>Journalist and technologist </a:t>
            </a:r>
            <a:r>
              <a:rPr lang="en-GB" sz="1050" b="1" dirty="0"/>
              <a:t>Bill Thompson (@</a:t>
            </a:r>
            <a:r>
              <a:rPr lang="en-GB" sz="1050" b="1" dirty="0" err="1"/>
              <a:t>billt</a:t>
            </a:r>
            <a:r>
              <a:rPr lang="en-GB" sz="1050" b="1" dirty="0"/>
              <a:t>)</a:t>
            </a:r>
            <a:r>
              <a:rPr lang="en-GB" sz="1050" dirty="0"/>
              <a:t> will discuss what digital inclusion means, how to achieve it – and how things can go badly wrong.</a:t>
            </a:r>
          </a:p>
          <a:p>
            <a:pPr marL="0" indent="0">
              <a:buNone/>
            </a:pPr>
            <a:r>
              <a:rPr lang="en-GB" sz="1050" b="1" dirty="0"/>
              <a:t>Bill Thompson </a:t>
            </a:r>
            <a:r>
              <a:rPr lang="en-GB" sz="1050" dirty="0"/>
              <a:t>is a Principal Engineer in BBC Research &amp; Development working on ways the BBC can deliver its public service mission online as joint lead for the New Forms of Value research programme.  A well-known technology journalist, Bill appears regularly on Digital Planet on BBC World Service radio and writes for a range of publications.  He is an Adjunct Professor at Southampton University and member of the Web Science Institute advisory board.</a:t>
            </a:r>
          </a:p>
          <a:p>
            <a:pPr marL="0" indent="0">
              <a:buNone/>
            </a:pPr>
            <a:r>
              <a:rPr lang="en-GB" sz="1050" dirty="0"/>
              <a:t>Bill has been working in, on and around the Internet since 1984, and was Internet Ambassador for PIPEX, the UK’s first commercial ISP, and Head of New Media at Guardian Newspapers where he built the paper’s first website.</a:t>
            </a:r>
          </a:p>
          <a:p>
            <a:pPr marL="0" indent="0">
              <a:buNone/>
            </a:pPr>
            <a:r>
              <a:rPr lang="en-GB" sz="1050" dirty="0"/>
              <a:t>He is a former member of the boards of Writers’ Centre Norwich, Britten Sinfonia,  and the Cambridge Film Trust. In 2016 he was awarded an Honorary Doctorate of Arts by Anglia Ruskin University and from 2013-1206 he was a Visiting Professor at the Royal College of Arts. </a:t>
            </a:r>
          </a:p>
        </p:txBody>
      </p:sp>
    </p:spTree>
    <p:extLst>
      <p:ext uri="{BB962C8B-B14F-4D97-AF65-F5344CB8AC3E}">
        <p14:creationId xmlns:p14="http://schemas.microsoft.com/office/powerpoint/2010/main" val="197275912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883</Words>
  <Application>Microsoft Office PowerPoint</Application>
  <PresentationFormat>Widescreen</PresentationFormat>
  <Paragraphs>106</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Corbel</vt:lpstr>
      <vt:lpstr>Kantoorthema</vt:lpstr>
      <vt:lpstr>Kantoorthema</vt:lpstr>
      <vt:lpstr>PowerPoint Presentation</vt:lpstr>
      <vt:lpstr>The Lisbon TransNational Meeting</vt:lpstr>
      <vt:lpstr>Three Things To Do Right Now!</vt:lpstr>
      <vt:lpstr>Three Things To Do In Preparation</vt:lpstr>
      <vt:lpstr>TransNational Meeting Guide</vt:lpstr>
      <vt:lpstr>Day I Arrival in Lisbon Weds 17 March,  10:00 – 13:00 (CET)</vt:lpstr>
      <vt:lpstr>Case study: Muro Urban Art Festival</vt:lpstr>
      <vt:lpstr>Day II Strolling along the Rua Cor de Rosa Thurs 18 March,  10:00 – 13:00 (CET)</vt:lpstr>
      <vt:lpstr>Speaker Presentation: Digital Inclusion</vt:lpstr>
      <vt:lpstr>Case study: Rossio de Palma Square</vt:lpstr>
      <vt:lpstr>Day III At the Castelo de Sao Jorge Friday 19 March,  10:00 – 12:30 (CET)</vt:lpstr>
      <vt:lpstr>Case study: Data – Generator Barometer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 Polding</dc:creator>
  <cp:lastModifiedBy>Windows User</cp:lastModifiedBy>
  <cp:revision>1</cp:revision>
  <dcterms:created xsi:type="dcterms:W3CDTF">2021-03-01T20:13:02Z</dcterms:created>
  <dcterms:modified xsi:type="dcterms:W3CDTF">2021-05-03T12:40:00Z</dcterms:modified>
</cp:coreProperties>
</file>